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2.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1"/>
  </p:notesMasterIdLst>
  <p:sldIdLst>
    <p:sldId id="256" r:id="rId5"/>
    <p:sldId id="257" r:id="rId6"/>
    <p:sldId id="258" r:id="rId7"/>
    <p:sldId id="259" r:id="rId8"/>
    <p:sldId id="270" r:id="rId9"/>
    <p:sldId id="272" r:id="rId10"/>
    <p:sldId id="273" r:id="rId11"/>
    <p:sldId id="275" r:id="rId12"/>
    <p:sldId id="261" r:id="rId13"/>
    <p:sldId id="262" r:id="rId14"/>
    <p:sldId id="306" r:id="rId15"/>
    <p:sldId id="297" r:id="rId16"/>
    <p:sldId id="266" r:id="rId17"/>
    <p:sldId id="276" r:id="rId18"/>
    <p:sldId id="307" r:id="rId19"/>
    <p:sldId id="310" r:id="rId20"/>
    <p:sldId id="279" r:id="rId21"/>
    <p:sldId id="281" r:id="rId22"/>
    <p:sldId id="282" r:id="rId23"/>
    <p:sldId id="284" r:id="rId24"/>
    <p:sldId id="280" r:id="rId25"/>
    <p:sldId id="286" r:id="rId26"/>
    <p:sldId id="322" r:id="rId27"/>
    <p:sldId id="289" r:id="rId28"/>
    <p:sldId id="290" r:id="rId29"/>
    <p:sldId id="304" r:id="rId30"/>
    <p:sldId id="305" r:id="rId31"/>
    <p:sldId id="292" r:id="rId32"/>
    <p:sldId id="291" r:id="rId33"/>
    <p:sldId id="294" r:id="rId34"/>
    <p:sldId id="295" r:id="rId35"/>
    <p:sldId id="296" r:id="rId36"/>
    <p:sldId id="299" r:id="rId37"/>
    <p:sldId id="298" r:id="rId38"/>
    <p:sldId id="308" r:id="rId39"/>
    <p:sldId id="300" r:id="rId40"/>
    <p:sldId id="301" r:id="rId41"/>
    <p:sldId id="302" r:id="rId42"/>
    <p:sldId id="319" r:id="rId43"/>
    <p:sldId id="312" r:id="rId44"/>
    <p:sldId id="313" r:id="rId45"/>
    <p:sldId id="314" r:id="rId46"/>
    <p:sldId id="321" r:id="rId47"/>
    <p:sldId id="311" r:id="rId48"/>
    <p:sldId id="315" r:id="rId49"/>
    <p:sldId id="263" r:id="rId50"/>
    <p:sldId id="288" r:id="rId51"/>
    <p:sldId id="324" r:id="rId52"/>
    <p:sldId id="323" r:id="rId53"/>
    <p:sldId id="316" r:id="rId54"/>
    <p:sldId id="317" r:id="rId55"/>
    <p:sldId id="325" r:id="rId56"/>
    <p:sldId id="318" r:id="rId57"/>
    <p:sldId id="320" r:id="rId58"/>
    <p:sldId id="267" r:id="rId59"/>
    <p:sldId id="277" r:id="rId60"/>
  </p:sldIdLst>
  <p:sldSz cx="18288000" cy="10287000"/>
  <p:notesSz cx="6858000" cy="9144000"/>
  <p:embeddedFontLst>
    <p:embeddedFont>
      <p:font typeface="Lucky Bones" panose="020B0604020202020204" charset="0"/>
      <p:regular r:id="rId62"/>
    </p:embeddedFont>
    <p:embeddedFont>
      <p:font typeface="Roboto" panose="02000000000000000000" pitchFamily="2" charset="0"/>
      <p:regular r:id="rId63"/>
      <p:bold r:id="rId64"/>
      <p:italic r:id="rId65"/>
      <p:boldItalic r:id="rId66"/>
    </p:embeddedFont>
    <p:embeddedFont>
      <p:font typeface="Trebuchet MS" panose="020B0603020202020204" pitchFamily="34" charset="0"/>
      <p:regular r:id="rId67"/>
      <p:bold r:id="rId68"/>
      <p:italic r:id="rId69"/>
      <p:boldItalic r:id="rId70"/>
    </p:embeddedFont>
    <p:embeddedFont>
      <p:font typeface="Tropika" panose="020B0604020202020204" charset="0"/>
      <p:regular r:id="rId71"/>
    </p:embeddedFont>
    <p:embeddedFont>
      <p:font typeface="มอนตี้ Bold" panose="020B0604020202020204" charset="-34"/>
      <p:regular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D35"/>
    <a:srgbClr val="FECA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1D29D-B212-439E-902E-E97B5C3C42EF}" v="150" dt="2024-04-01T01:30:29.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731" autoAdjust="0"/>
  </p:normalViewPr>
  <p:slideViewPr>
    <p:cSldViewPr>
      <p:cViewPr varScale="1">
        <p:scale>
          <a:sx n="64" d="100"/>
          <a:sy n="64" d="100"/>
        </p:scale>
        <p:origin x="93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5.fntdata"/><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3.fntdata"/><Relationship Id="rId69" Type="http://schemas.openxmlformats.org/officeDocument/2006/relationships/font" Target="fonts/font8.fntdata"/><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4.fntdata"/><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font" Target="fonts/font10.fntdata"/><Relationship Id="rId2" Type="http://schemas.openxmlformats.org/officeDocument/2006/relationships/customXml" Target="../customXml/item2.xml"/><Relationship Id="rId29" Type="http://schemas.openxmlformats.org/officeDocument/2006/relationships/slide" Target="slides/slide2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31T00:57:38.588"/>
    </inkml:context>
    <inkml:brush xml:id="br0">
      <inkml:brushProperty name="width" value="0.1" units="cm"/>
      <inkml:brushProperty name="height" value="0.1" units="cm"/>
      <inkml:brushProperty name="color" value="#AE198D"/>
      <inkml:brushProperty name="inkEffects" value="galaxy"/>
      <inkml:brushProperty name="anchorX" value="17962.83008"/>
      <inkml:brushProperty name="anchorY" value="-2654.75073"/>
      <inkml:brushProperty name="scaleFactor" value="0.5"/>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31T00:57:38.588"/>
    </inkml:context>
    <inkml:brush xml:id="br0">
      <inkml:brushProperty name="width" value="0.1" units="cm"/>
      <inkml:brushProperty name="height" value="0.1" units="cm"/>
      <inkml:brushProperty name="color" value="#AE198D"/>
      <inkml:brushProperty name="inkEffects" value="galaxy"/>
      <inkml:brushProperty name="anchorX" value="17962.83008"/>
      <inkml:brushProperty name="anchorY" value="-2654.75073"/>
      <inkml:brushProperty name="scaleFactor" value="0.5"/>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09B66-E2C6-4552-AEEB-6D56B862608E}" type="datetimeFigureOut">
              <a:rPr lang="en-US" smtClean="0"/>
              <a:t>2/21/2025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35449-757A-45D0-A6C0-92CD3586AED1}" type="slidenum">
              <a:rPr lang="en-US" smtClean="0"/>
              <a:t>‹#›</a:t>
            </a:fld>
            <a:endParaRPr lang="en-US"/>
          </a:p>
        </p:txBody>
      </p:sp>
    </p:spTree>
    <p:extLst>
      <p:ext uri="{BB962C8B-B14F-4D97-AF65-F5344CB8AC3E}">
        <p14:creationId xmlns:p14="http://schemas.microsoft.com/office/powerpoint/2010/main" val="221104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jeopardylabs.com/play/rebt-tell-me-what-it-means-to-me"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*father was a businessman and mother was emotionally absent</a:t>
            </a:r>
          </a:p>
        </p:txBody>
      </p:sp>
      <p:sp>
        <p:nvSpPr>
          <p:cNvPr id="4" name="Slide Number Placeholder 3"/>
          <p:cNvSpPr>
            <a:spLocks noGrp="1"/>
          </p:cNvSpPr>
          <p:nvPr>
            <p:ph type="sldNum" sz="quarter" idx="5"/>
          </p:nvPr>
        </p:nvSpPr>
        <p:spPr/>
        <p:txBody>
          <a:bodyPr/>
          <a:lstStyle/>
          <a:p>
            <a:fld id="{92D35449-757A-45D0-A6C0-92CD3586AED1}" type="slidenum">
              <a:rPr lang="en-US" smtClean="0"/>
              <a:t>4</a:t>
            </a:fld>
            <a:endParaRPr lang="en-US"/>
          </a:p>
        </p:txBody>
      </p:sp>
    </p:spTree>
    <p:extLst>
      <p:ext uri="{BB962C8B-B14F-4D97-AF65-F5344CB8AC3E}">
        <p14:creationId xmlns:p14="http://schemas.microsoft.com/office/powerpoint/2010/main" val="70891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Freudian beliefs of danger or treats to the “unconscious” impacting someone </a:t>
            </a:r>
          </a:p>
          <a:p>
            <a:pPr marL="171450" indent="-171450">
              <a:buFontTx/>
              <a:buChar char="-"/>
            </a:pPr>
            <a:r>
              <a:rPr lang="en-US" dirty="0"/>
              <a:t>Both looked at unexamined beliefs and how unconscious statements could influence the way we feel and behave </a:t>
            </a:r>
          </a:p>
          <a:p>
            <a:pPr marL="171450" indent="-171450">
              <a:buFontTx/>
              <a:buChar char="-"/>
            </a:pPr>
            <a:r>
              <a:rPr lang="en-US" dirty="0"/>
              <a:t>Humans cannot be measured scientifically </a:t>
            </a:r>
          </a:p>
          <a:p>
            <a:pPr marL="171450" indent="-171450">
              <a:buFontTx/>
              <a:buChar char="-"/>
            </a:pPr>
            <a:r>
              <a:rPr lang="en-US" dirty="0"/>
              <a:t>Rating traits and behaviors as positive or negative, helpful, destructive, successful, failing, etc. and not considering yourself a failure from a mistake (feeling worthless or inferior)</a:t>
            </a:r>
          </a:p>
          <a:p>
            <a:pPr marL="171450" indent="-171450">
              <a:buFontTx/>
              <a:buChar char="-"/>
            </a:pPr>
            <a:r>
              <a:rPr lang="en-US" dirty="0"/>
              <a:t>Gain unconditional acceptance no matter what you “fail” at </a:t>
            </a:r>
          </a:p>
          <a:p>
            <a:pPr marL="171450" indent="-171450">
              <a:buFontTx/>
              <a:buChar char="-"/>
            </a:pPr>
            <a:r>
              <a:rPr lang="en-US" dirty="0"/>
              <a:t>Goal-oriented for a healthier life </a:t>
            </a:r>
          </a:p>
          <a:p>
            <a:pPr marL="171450" indent="-171450">
              <a:buFontTx/>
              <a:buChar char="-"/>
            </a:pPr>
            <a:r>
              <a:rPr lang="en-US" dirty="0"/>
              <a:t>Do what makes you uncomfortable to become comfortable at it</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16</a:t>
            </a:fld>
            <a:endParaRPr lang="en-US"/>
          </a:p>
        </p:txBody>
      </p:sp>
    </p:spTree>
    <p:extLst>
      <p:ext uri="{BB962C8B-B14F-4D97-AF65-F5344CB8AC3E}">
        <p14:creationId xmlns:p14="http://schemas.microsoft.com/office/powerpoint/2010/main" val="166254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doesn’t cause C. B, or the belief’s about A impacts C. The emotions and actions are impacted by beliefs that they hold regarding the adversity that has been experienced. Basically, B’s impact the consequences that follow with C. </a:t>
            </a:r>
          </a:p>
        </p:txBody>
      </p:sp>
      <p:sp>
        <p:nvSpPr>
          <p:cNvPr id="4" name="Slide Number Placeholder 3"/>
          <p:cNvSpPr>
            <a:spLocks noGrp="1"/>
          </p:cNvSpPr>
          <p:nvPr>
            <p:ph type="sldNum" sz="quarter" idx="5"/>
          </p:nvPr>
        </p:nvSpPr>
        <p:spPr/>
        <p:txBody>
          <a:bodyPr/>
          <a:lstStyle/>
          <a:p>
            <a:fld id="{92D35449-757A-45D0-A6C0-92CD3586AED1}" type="slidenum">
              <a:rPr lang="en-US" smtClean="0"/>
              <a:t>19</a:t>
            </a:fld>
            <a:endParaRPr lang="en-US"/>
          </a:p>
        </p:txBody>
      </p:sp>
    </p:spTree>
    <p:extLst>
      <p:ext uri="{BB962C8B-B14F-4D97-AF65-F5344CB8AC3E}">
        <p14:creationId xmlns:p14="http://schemas.microsoft.com/office/powerpoint/2010/main" val="251894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doesn’t cause C. B, or the belief’s about A impacts C. The emotions and actions are impacted by beliefs that they hold regarding the adversity that has been experienced. Basically, B’s impact the consequences that follow with C. </a:t>
            </a:r>
          </a:p>
        </p:txBody>
      </p:sp>
      <p:sp>
        <p:nvSpPr>
          <p:cNvPr id="4" name="Slide Number Placeholder 3"/>
          <p:cNvSpPr>
            <a:spLocks noGrp="1"/>
          </p:cNvSpPr>
          <p:nvPr>
            <p:ph type="sldNum" sz="quarter" idx="5"/>
          </p:nvPr>
        </p:nvSpPr>
        <p:spPr/>
        <p:txBody>
          <a:bodyPr/>
          <a:lstStyle/>
          <a:p>
            <a:fld id="{92D35449-757A-45D0-A6C0-92CD3586AED1}" type="slidenum">
              <a:rPr lang="en-US" smtClean="0"/>
              <a:t>20</a:t>
            </a:fld>
            <a:endParaRPr lang="en-US"/>
          </a:p>
        </p:txBody>
      </p:sp>
    </p:spTree>
    <p:extLst>
      <p:ext uri="{BB962C8B-B14F-4D97-AF65-F5344CB8AC3E}">
        <p14:creationId xmlns:p14="http://schemas.microsoft.com/office/powerpoint/2010/main" val="2052618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https://www.youtube.com/watch?v=2zKjwkX9wVk</a:t>
            </a:r>
          </a:p>
        </p:txBody>
      </p:sp>
      <p:sp>
        <p:nvSpPr>
          <p:cNvPr id="4" name="Slide Number Placeholder 3"/>
          <p:cNvSpPr>
            <a:spLocks noGrp="1"/>
          </p:cNvSpPr>
          <p:nvPr>
            <p:ph type="sldNum" sz="quarter" idx="5"/>
          </p:nvPr>
        </p:nvSpPr>
        <p:spPr/>
        <p:txBody>
          <a:bodyPr/>
          <a:lstStyle/>
          <a:p>
            <a:fld id="{92D35449-757A-45D0-A6C0-92CD3586AED1}" type="slidenum">
              <a:rPr lang="en-US" smtClean="0"/>
              <a:t>21</a:t>
            </a:fld>
            <a:endParaRPr lang="en-US"/>
          </a:p>
        </p:txBody>
      </p:sp>
    </p:spTree>
    <p:extLst>
      <p:ext uri="{BB962C8B-B14F-4D97-AF65-F5344CB8AC3E}">
        <p14:creationId xmlns:p14="http://schemas.microsoft.com/office/powerpoint/2010/main" val="4171956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22</a:t>
            </a:fld>
            <a:endParaRPr lang="en-US"/>
          </a:p>
        </p:txBody>
      </p:sp>
    </p:spTree>
    <p:extLst>
      <p:ext uri="{BB962C8B-B14F-4D97-AF65-F5344CB8AC3E}">
        <p14:creationId xmlns:p14="http://schemas.microsoft.com/office/powerpoint/2010/main" val="746825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23</a:t>
            </a:fld>
            <a:endParaRPr lang="en-US"/>
          </a:p>
        </p:txBody>
      </p:sp>
    </p:spTree>
    <p:extLst>
      <p:ext uri="{BB962C8B-B14F-4D97-AF65-F5344CB8AC3E}">
        <p14:creationId xmlns:p14="http://schemas.microsoft.com/office/powerpoint/2010/main" val="257943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Aft>
                <a:spcPts val="600"/>
              </a:spcAft>
              <a:buFont typeface="Arial,Sans-Serif"/>
              <a:buChar char="•"/>
            </a:pPr>
            <a:r>
              <a:rPr lang="en-US" dirty="0"/>
              <a:t>instruction from parents, teachers, other relatives, and coaches;</a:t>
            </a:r>
          </a:p>
          <a:p>
            <a:pPr marL="285750" indent="-285750">
              <a:lnSpc>
                <a:spcPct val="90000"/>
              </a:lnSpc>
              <a:spcAft>
                <a:spcPts val="600"/>
              </a:spcAft>
              <a:buFont typeface="Arial,Sans-Serif"/>
              <a:buChar char="•"/>
            </a:pPr>
            <a:r>
              <a:rPr lang="en-US" dirty="0"/>
              <a:t>media, such as radio, music, television, books, magazines, and the Internet</a:t>
            </a:r>
            <a:endParaRPr lang="en-US" dirty="0">
              <a:cs typeface="Calibri"/>
            </a:endParaRPr>
          </a:p>
          <a:p>
            <a:pPr marL="285750" indent="-285750">
              <a:lnSpc>
                <a:spcPct val="90000"/>
              </a:lnSpc>
              <a:spcAft>
                <a:spcPts val="600"/>
              </a:spcAft>
              <a:buFont typeface="Arial,Sans-Serif"/>
              <a:buChar char="•"/>
            </a:pPr>
            <a:r>
              <a:rPr lang="en-US" dirty="0"/>
              <a:t>environmental rewards such as wages, honors, or anything else that fits a societal definition of success</a:t>
            </a:r>
            <a:endParaRPr lang="en-US" dirty="0">
              <a:cs typeface="Calibri"/>
            </a:endParaRPr>
          </a:p>
          <a:p>
            <a:pPr marL="285750" indent="-285750">
              <a:lnSpc>
                <a:spcPct val="90000"/>
              </a:lnSpc>
              <a:spcAft>
                <a:spcPts val="600"/>
              </a:spcAft>
              <a:buFont typeface="Arial,Sans-Serif"/>
              <a:buChar char="•"/>
            </a:pPr>
            <a:r>
              <a:rPr lang="en-US" dirty="0"/>
              <a:t>environmental consequences such as legal sanctions, social sanctions, and anything that does not fit a societal definition of success</a:t>
            </a:r>
            <a:endParaRPr lang="en-US" dirty="0">
              <a:cs typeface="Calibri"/>
            </a:endParaRPr>
          </a:p>
          <a:p>
            <a:pPr marL="285750" indent="-285750">
              <a:lnSpc>
                <a:spcPct val="90000"/>
              </a:lnSpc>
              <a:spcAft>
                <a:spcPts val="600"/>
              </a:spcAft>
              <a:buFont typeface="Arial,Sans-Serif"/>
              <a:buChar char="•"/>
            </a:pPr>
            <a:r>
              <a:rPr lang="en-US" dirty="0"/>
              <a:t>organized groups such as churches, athletic teams, gangs, socioeconomic status, political affiliation</a:t>
            </a:r>
            <a:endParaRPr lang="en-US" dirty="0">
              <a:cs typeface="Calibri"/>
            </a:endParaRPr>
          </a:p>
          <a:p>
            <a:pPr marL="285750" indent="-285750">
              <a:lnSpc>
                <a:spcPct val="90000"/>
              </a:lnSpc>
              <a:spcAft>
                <a:spcPts val="600"/>
              </a:spcAft>
              <a:buFont typeface="Arial,Sans-Serif"/>
              <a:buChar char="•"/>
            </a:pPr>
            <a:r>
              <a:rPr lang="en-US" dirty="0"/>
              <a:t>occupation; peer groups and romantic affiliations. </a:t>
            </a:r>
            <a:endParaRPr lang="en-US" dirty="0">
              <a:cs typeface="Calibri"/>
            </a:endParaRPr>
          </a:p>
          <a:p>
            <a:pPr>
              <a:lnSpc>
                <a:spcPct val="90000"/>
              </a:lnSpc>
              <a:spcAft>
                <a:spcPts val="600"/>
              </a:spcAft>
            </a:pPr>
            <a:r>
              <a:rPr lang="en-US" dirty="0"/>
              <a:t>Many beliefs involving absolutistic musts and </a:t>
            </a:r>
            <a:r>
              <a:rPr lang="en-US" dirty="0" err="1"/>
              <a:t>shoulds</a:t>
            </a:r>
            <a:r>
              <a:rPr lang="en-US" dirty="0"/>
              <a:t> emanate directly from environmental injunctions, such as “You must make all A’s to be a good son,” “You absolutely should marry before age 25 or you are unlovable,” “You must do what you are told or you are bad,” or “Life absolutely should be fair.”</a:t>
            </a:r>
          </a:p>
          <a:p>
            <a:pPr>
              <a:lnSpc>
                <a:spcPct val="90000"/>
              </a:lnSpc>
              <a:spcAft>
                <a:spcPts val="600"/>
              </a:spcAft>
            </a:pPr>
            <a:endParaRPr lang="en-US" dirty="0">
              <a:cs typeface="Calibri"/>
            </a:endParaRPr>
          </a:p>
          <a:p>
            <a:pPr>
              <a:lnSpc>
                <a:spcPct val="90000"/>
              </a:lnSpc>
              <a:spcAft>
                <a:spcPts val="600"/>
              </a:spcAft>
            </a:pPr>
            <a:r>
              <a:rPr lang="en-US" dirty="0">
                <a:cs typeface="Calibri"/>
              </a:rPr>
              <a:t>According to </a:t>
            </a:r>
            <a:r>
              <a:rPr lang="en-US" dirty="0" err="1">
                <a:cs typeface="Calibri"/>
              </a:rPr>
              <a:t>Otlean</a:t>
            </a:r>
            <a:r>
              <a:rPr lang="en-US" dirty="0">
                <a:cs typeface="Calibri"/>
              </a:rPr>
              <a:t> et al. (2019), our environmental factors may not be as important as our functional cognitions to help us predict and maintain healthy mental health states.</a:t>
            </a:r>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25</a:t>
            </a:fld>
            <a:endParaRPr lang="en-US"/>
          </a:p>
        </p:txBody>
      </p:sp>
    </p:spTree>
    <p:extLst>
      <p:ext uri="{BB962C8B-B14F-4D97-AF65-F5344CB8AC3E}">
        <p14:creationId xmlns:p14="http://schemas.microsoft.com/office/powerpoint/2010/main" val="524451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Professionals such as Windy Dryden really values the therapeutic alliance and values being able to help people as quickly as possible and offering the number of sessions that they want to commit to in counseling </a:t>
            </a:r>
          </a:p>
          <a:p>
            <a:r>
              <a:rPr lang="en-US" dirty="0"/>
              <a:t>Would hearing that from an REBT counselor change your thoughts upon the “lack of warmth”?</a:t>
            </a:r>
          </a:p>
        </p:txBody>
      </p:sp>
      <p:sp>
        <p:nvSpPr>
          <p:cNvPr id="4" name="Slide Number Placeholder 3"/>
          <p:cNvSpPr>
            <a:spLocks noGrp="1"/>
          </p:cNvSpPr>
          <p:nvPr>
            <p:ph type="sldNum" sz="quarter" idx="5"/>
          </p:nvPr>
        </p:nvSpPr>
        <p:spPr/>
        <p:txBody>
          <a:bodyPr/>
          <a:lstStyle/>
          <a:p>
            <a:fld id="{92D35449-757A-45D0-A6C0-92CD3586AED1}" type="slidenum">
              <a:rPr lang="en-US" smtClean="0"/>
              <a:t>26</a:t>
            </a:fld>
            <a:endParaRPr lang="en-US"/>
          </a:p>
        </p:txBody>
      </p:sp>
    </p:spTree>
    <p:extLst>
      <p:ext uri="{BB962C8B-B14F-4D97-AF65-F5344CB8AC3E}">
        <p14:creationId xmlns:p14="http://schemas.microsoft.com/office/powerpoint/2010/main" val="3901057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Carlito_14_1"/>
              </a:rPr>
              <a:t>humans are both rational and irrational, self-actualizing and self- defeating </a:t>
            </a:r>
            <a:r>
              <a:rPr lang="en-US" b="0" i="0" dirty="0">
                <a:solidFill>
                  <a:srgbClr val="000000"/>
                </a:solidFill>
                <a:effectLst/>
                <a:latin typeface="OpenSymbol_r_1"/>
              </a:rPr>
              <a:t></a:t>
            </a:r>
            <a:r>
              <a:rPr lang="en-US" b="0" i="0" dirty="0">
                <a:solidFill>
                  <a:srgbClr val="000000"/>
                </a:solidFill>
                <a:effectLst/>
                <a:latin typeface="Carlito_14_1"/>
              </a:rPr>
              <a:t>*The most important result of REBT was to </a:t>
            </a:r>
            <a:r>
              <a:rPr lang="en-US" b="0" i="0" dirty="0">
                <a:solidFill>
                  <a:srgbClr val="000000"/>
                </a:solidFill>
                <a:effectLst/>
                <a:latin typeface="Carlito-Bold___1"/>
              </a:rPr>
              <a:t>BEHAVE </a:t>
            </a:r>
            <a:r>
              <a:rPr lang="en-US" b="0" i="0" dirty="0">
                <a:solidFill>
                  <a:srgbClr val="000000"/>
                </a:solidFill>
                <a:effectLst/>
                <a:latin typeface="Carlito_14_1"/>
              </a:rPr>
              <a:t>differently – not to think differently* </a:t>
            </a:r>
            <a:r>
              <a:rPr lang="en-US" b="0" i="0" dirty="0">
                <a:solidFill>
                  <a:srgbClr val="000000"/>
                </a:solidFill>
                <a:effectLst/>
                <a:latin typeface="OpenSymbol_r_1"/>
              </a:rPr>
              <a:t></a:t>
            </a:r>
            <a:r>
              <a:rPr lang="en-US" b="0" i="0" dirty="0">
                <a:solidFill>
                  <a:srgbClr val="000000"/>
                </a:solidFill>
                <a:effectLst/>
                <a:latin typeface="Carlito_14_1"/>
              </a:rPr>
              <a:t>The way to get to that behavior is thinking, but the outcome is the BEHAVIOR not the thinking</a:t>
            </a:r>
            <a:endParaRPr lang="en-US" dirty="0"/>
          </a:p>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27</a:t>
            </a:fld>
            <a:endParaRPr lang="en-US"/>
          </a:p>
        </p:txBody>
      </p:sp>
    </p:spTree>
    <p:extLst>
      <p:ext uri="{BB962C8B-B14F-4D97-AF65-F5344CB8AC3E}">
        <p14:creationId xmlns:p14="http://schemas.microsoft.com/office/powerpoint/2010/main" val="2085112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cs typeface="Calibri"/>
              </a:rPr>
              <a:t>Bullets vs. Oriented, sentence vs. Bullets </a:t>
            </a:r>
          </a:p>
          <a:p>
            <a:pPr>
              <a:lnSpc>
                <a:spcPct val="90000"/>
              </a:lnSpc>
              <a:spcBef>
                <a:spcPts val="1000"/>
              </a:spcBef>
            </a:pPr>
            <a:endParaRPr lang="en-US" dirty="0">
              <a:cs typeface="Calibri"/>
            </a:endParaRPr>
          </a:p>
          <a:p>
            <a:pPr>
              <a:lnSpc>
                <a:spcPct val="90000"/>
              </a:lnSpc>
              <a:spcBef>
                <a:spcPts val="1000"/>
              </a:spcBef>
            </a:pPr>
            <a:r>
              <a:rPr lang="en-US" dirty="0">
                <a:cs typeface="Calibri"/>
              </a:rPr>
              <a:t>Similar to existential writers at the time. </a:t>
            </a:r>
          </a:p>
          <a:p>
            <a:pPr>
              <a:lnSpc>
                <a:spcPct val="90000"/>
              </a:lnSpc>
              <a:spcBef>
                <a:spcPts val="1000"/>
              </a:spcBef>
            </a:pPr>
            <a:endParaRPr lang="en-US" dirty="0"/>
          </a:p>
          <a:p>
            <a:pPr>
              <a:lnSpc>
                <a:spcPct val="90000"/>
              </a:lnSpc>
              <a:spcBef>
                <a:spcPts val="1000"/>
              </a:spcBef>
            </a:pPr>
            <a:r>
              <a:rPr lang="en-US" dirty="0"/>
              <a:t>1. You are free; define yourself. A rational person accepts both the privilege and responsibility of free will. With the knowledge that one is free comes an understanding that “I alone” am accountable for personal feelings, thoughts, and behaviors. </a:t>
            </a:r>
            <a:endParaRPr lang="en-US" dirty="0">
              <a:cs typeface="Calibri" panose="020F0502020204030204"/>
            </a:endParaRPr>
          </a:p>
          <a:p>
            <a:pPr>
              <a:lnSpc>
                <a:spcPct val="90000"/>
              </a:lnSpc>
              <a:spcBef>
                <a:spcPts val="1000"/>
              </a:spcBef>
            </a:pPr>
            <a:r>
              <a:rPr lang="en-US" dirty="0"/>
              <a:t>2. Live in dialog with your fellow human beings. REBT proponents maintain that under normal circumstances, a person has many opportunities to acquire feedback about reality from one’s environment. The person who isolates oneself breeds belief stagnation and raises the risk of reindoctrinating oneself with irrational beliefs. By openly dialoging with others, free of negative comparisons and self-evaluations, a person is most likely to promote self-acceptance and self-actualization. A rational person is open to receiving input from others and weighing it while keeping in mind the next theme. </a:t>
            </a:r>
            <a:endParaRPr lang="en-US" dirty="0">
              <a:cs typeface="Calibri"/>
            </a:endParaRPr>
          </a:p>
          <a:p>
            <a:pPr>
              <a:lnSpc>
                <a:spcPct val="90000"/>
              </a:lnSpc>
              <a:spcBef>
                <a:spcPts val="1000"/>
              </a:spcBef>
            </a:pPr>
            <a:r>
              <a:rPr lang="en-US" dirty="0"/>
              <a:t>3. Your own experiencing is the highest authority. Taken in isolation, this theme might seem inherently selfish and possibly contradictory to the preceding theme. However, this theme directly addresses the dynamic of each person being responsible for self and not blaming others and/or putting too much credence in other people’s views and opinions of one’s life. Overall, intertwined with the other themes, this theme is the heart of self-actualization: unconditional self-acceptance of strengths and weaknesses. </a:t>
            </a:r>
            <a:endParaRPr lang="en-US" dirty="0">
              <a:cs typeface="Calibri"/>
            </a:endParaRPr>
          </a:p>
          <a:p>
            <a:pPr>
              <a:lnSpc>
                <a:spcPct val="90000"/>
              </a:lnSpc>
              <a:spcBef>
                <a:spcPts val="1000"/>
              </a:spcBef>
            </a:pPr>
            <a:r>
              <a:rPr lang="en-US" dirty="0"/>
              <a:t>4. Be fully present in the immediacy of the moment. According to REBT practitioners, a person cannot be rational and live in the past or the future. Both worrying and moping about what happened 10 years ago, and being consumed with anxiety about what might happen tomorrow, are ineffective and do not maximize a person’s potential for long-term happiness. The person who confronts current self-defeating thinking and who collects information from the present is on the road to change that leads ultimately to more effective, satisfying living. </a:t>
            </a:r>
            <a:endParaRPr lang="en-US" dirty="0">
              <a:cs typeface="Calibri"/>
            </a:endParaRPr>
          </a:p>
          <a:p>
            <a:pPr>
              <a:lnSpc>
                <a:spcPct val="90000"/>
              </a:lnSpc>
              <a:spcBef>
                <a:spcPts val="1000"/>
              </a:spcBef>
            </a:pPr>
            <a:r>
              <a:rPr lang="en-US" dirty="0"/>
              <a:t>5. There is no truth except action. As we discussed in the biographical overview, Ellis became disillusioned with psychoanalysis because of its emphasis on insight over action. Ellis believed that in order to change, a person needs to actually do something different. Merely understanding why a behavior or belief developed will not necessarily lead to change. A person enacts the hallmarks of a rational life by actively disputing irrational beliefs and participating consistently in new, more rational forms of thinking, feeling, and behaving. </a:t>
            </a:r>
            <a:endParaRPr lang="en-US" dirty="0">
              <a:cs typeface="Calibri"/>
            </a:endParaRPr>
          </a:p>
          <a:p>
            <a:pPr>
              <a:lnSpc>
                <a:spcPct val="90000"/>
              </a:lnSpc>
              <a:spcBef>
                <a:spcPts val="1000"/>
              </a:spcBef>
            </a:pPr>
            <a:r>
              <a:rPr lang="en-US" dirty="0"/>
              <a:t>6. You must learn to accept certain limits in life. Ellis maintained that rational individuals recognize personal strengths and weaknesses, and although it is appropriate, even courageous, to try continuously to improve, one must recognize that no one is perfect. Perfection is an impossible goal; therefore, a person is irrational to believe that one can or should be able to attain perfection. A key element to rationality and, thus, self-actualization is for a person to accept one’s own fallibility as a condition of life and not as a catastrophe.</a:t>
            </a:r>
          </a:p>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29</a:t>
            </a:fld>
            <a:endParaRPr lang="en-US"/>
          </a:p>
        </p:txBody>
      </p:sp>
    </p:spTree>
    <p:extLst>
      <p:ext uri="{BB962C8B-B14F-4D97-AF65-F5344CB8AC3E}">
        <p14:creationId xmlns:p14="http://schemas.microsoft.com/office/powerpoint/2010/main" val="227659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*father was a businessman and mother was emotionally absent</a:t>
            </a:r>
          </a:p>
        </p:txBody>
      </p:sp>
      <p:sp>
        <p:nvSpPr>
          <p:cNvPr id="4" name="Slide Number Placeholder 3"/>
          <p:cNvSpPr>
            <a:spLocks noGrp="1"/>
          </p:cNvSpPr>
          <p:nvPr>
            <p:ph type="sldNum" sz="quarter" idx="5"/>
          </p:nvPr>
        </p:nvSpPr>
        <p:spPr/>
        <p:txBody>
          <a:bodyPr/>
          <a:lstStyle/>
          <a:p>
            <a:fld id="{92D35449-757A-45D0-A6C0-92CD3586AED1}" type="slidenum">
              <a:rPr lang="en-US" smtClean="0"/>
              <a:t>5</a:t>
            </a:fld>
            <a:endParaRPr lang="en-US"/>
          </a:p>
        </p:txBody>
      </p:sp>
    </p:spTree>
    <p:extLst>
      <p:ext uri="{BB962C8B-B14F-4D97-AF65-F5344CB8AC3E}">
        <p14:creationId xmlns:p14="http://schemas.microsoft.com/office/powerpoint/2010/main" val="3772665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30</a:t>
            </a:fld>
            <a:endParaRPr lang="en-US"/>
          </a:p>
        </p:txBody>
      </p:sp>
    </p:spTree>
    <p:extLst>
      <p:ext uri="{BB962C8B-B14F-4D97-AF65-F5344CB8AC3E}">
        <p14:creationId xmlns:p14="http://schemas.microsoft.com/office/powerpoint/2010/main" val="1556700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do you align with? Which do you not? </a:t>
            </a:r>
          </a:p>
        </p:txBody>
      </p:sp>
      <p:sp>
        <p:nvSpPr>
          <p:cNvPr id="4" name="Slide Number Placeholder 3"/>
          <p:cNvSpPr>
            <a:spLocks noGrp="1"/>
          </p:cNvSpPr>
          <p:nvPr>
            <p:ph type="sldNum" sz="quarter" idx="5"/>
          </p:nvPr>
        </p:nvSpPr>
        <p:spPr/>
        <p:txBody>
          <a:bodyPr/>
          <a:lstStyle/>
          <a:p>
            <a:fld id="{92D35449-757A-45D0-A6C0-92CD3586AED1}" type="slidenum">
              <a:rPr lang="en-US" smtClean="0"/>
              <a:t>31</a:t>
            </a:fld>
            <a:endParaRPr lang="en-US"/>
          </a:p>
        </p:txBody>
      </p:sp>
    </p:spTree>
    <p:extLst>
      <p:ext uri="{BB962C8B-B14F-4D97-AF65-F5344CB8AC3E}">
        <p14:creationId xmlns:p14="http://schemas.microsoft.com/office/powerpoint/2010/main" val="3452964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32</a:t>
            </a:fld>
            <a:endParaRPr lang="en-US"/>
          </a:p>
        </p:txBody>
      </p:sp>
    </p:spTree>
    <p:extLst>
      <p:ext uri="{BB962C8B-B14F-4D97-AF65-F5344CB8AC3E}">
        <p14:creationId xmlns:p14="http://schemas.microsoft.com/office/powerpoint/2010/main" val="2446767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theory is this similar to? CBT</a:t>
            </a:r>
          </a:p>
        </p:txBody>
      </p:sp>
      <p:sp>
        <p:nvSpPr>
          <p:cNvPr id="4" name="Slide Number Placeholder 3"/>
          <p:cNvSpPr>
            <a:spLocks noGrp="1"/>
          </p:cNvSpPr>
          <p:nvPr>
            <p:ph type="sldNum" sz="quarter" idx="5"/>
          </p:nvPr>
        </p:nvSpPr>
        <p:spPr/>
        <p:txBody>
          <a:bodyPr/>
          <a:lstStyle/>
          <a:p>
            <a:fld id="{92D35449-757A-45D0-A6C0-92CD3586AED1}" type="slidenum">
              <a:rPr lang="en-US" smtClean="0"/>
              <a:t>34</a:t>
            </a:fld>
            <a:endParaRPr lang="en-US"/>
          </a:p>
        </p:txBody>
      </p:sp>
    </p:spTree>
    <p:extLst>
      <p:ext uri="{BB962C8B-B14F-4D97-AF65-F5344CB8AC3E}">
        <p14:creationId xmlns:p14="http://schemas.microsoft.com/office/powerpoint/2010/main" val="1154323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REBT can be used briefly for clients with higher levels of awareness (5-12 sessions) if they experience significance changes and improvements if they put the effort into changing and apply what they have learned consistently outside of therapy </a:t>
            </a:r>
          </a:p>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35</a:t>
            </a:fld>
            <a:endParaRPr lang="en-US"/>
          </a:p>
        </p:txBody>
      </p:sp>
    </p:spTree>
    <p:extLst>
      <p:ext uri="{BB962C8B-B14F-4D97-AF65-F5344CB8AC3E}">
        <p14:creationId xmlns:p14="http://schemas.microsoft.com/office/powerpoint/2010/main" val="423624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theory is this similar to? CBT</a:t>
            </a:r>
          </a:p>
        </p:txBody>
      </p:sp>
      <p:sp>
        <p:nvSpPr>
          <p:cNvPr id="4" name="Slide Number Placeholder 3"/>
          <p:cNvSpPr>
            <a:spLocks noGrp="1"/>
          </p:cNvSpPr>
          <p:nvPr>
            <p:ph type="sldNum" sz="quarter" idx="5"/>
          </p:nvPr>
        </p:nvSpPr>
        <p:spPr/>
        <p:txBody>
          <a:bodyPr/>
          <a:lstStyle/>
          <a:p>
            <a:fld id="{92D35449-757A-45D0-A6C0-92CD3586AED1}" type="slidenum">
              <a:rPr lang="en-US" smtClean="0"/>
              <a:t>37</a:t>
            </a:fld>
            <a:endParaRPr lang="en-US"/>
          </a:p>
        </p:txBody>
      </p:sp>
    </p:spTree>
    <p:extLst>
      <p:ext uri="{BB962C8B-B14F-4D97-AF65-F5344CB8AC3E}">
        <p14:creationId xmlns:p14="http://schemas.microsoft.com/office/powerpoint/2010/main" val="1319995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https://www.youtube.com/watch?v=gUXopFNDac4</a:t>
            </a:r>
          </a:p>
          <a:p>
            <a:endParaRPr lang="en-US" dirty="0"/>
          </a:p>
          <a:p>
            <a:r>
              <a:rPr lang="en-US" dirty="0"/>
              <a:t>To 20.29 or so</a:t>
            </a:r>
          </a:p>
        </p:txBody>
      </p:sp>
      <p:sp>
        <p:nvSpPr>
          <p:cNvPr id="4" name="Slide Number Placeholder 3"/>
          <p:cNvSpPr>
            <a:spLocks noGrp="1"/>
          </p:cNvSpPr>
          <p:nvPr>
            <p:ph type="sldNum" sz="quarter" idx="5"/>
          </p:nvPr>
        </p:nvSpPr>
        <p:spPr/>
        <p:txBody>
          <a:bodyPr/>
          <a:lstStyle/>
          <a:p>
            <a:fld id="{92D35449-757A-45D0-A6C0-92CD3586AED1}" type="slidenum">
              <a:rPr lang="en-US" smtClean="0"/>
              <a:t>39</a:t>
            </a:fld>
            <a:endParaRPr lang="en-US"/>
          </a:p>
        </p:txBody>
      </p:sp>
    </p:spTree>
    <p:extLst>
      <p:ext uri="{BB962C8B-B14F-4D97-AF65-F5344CB8AC3E}">
        <p14:creationId xmlns:p14="http://schemas.microsoft.com/office/powerpoint/2010/main" val="2394866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Bonus: Who can solve this riddle? </a:t>
            </a:r>
          </a:p>
          <a:p>
            <a:r>
              <a:rPr lang="en-US" dirty="0"/>
              <a:t>Building rapport and psychoeducation on REBT </a:t>
            </a:r>
          </a:p>
          <a:p>
            <a:endParaRPr lang="en-US" dirty="0"/>
          </a:p>
          <a:p>
            <a:endParaRPr lang="en-US" dirty="0"/>
          </a:p>
          <a:p>
            <a:r>
              <a:rPr lang="en-US" dirty="0"/>
              <a:t>https://www.google.com/search?q=build+&amp;tbm=isch&amp;ved=2ahUKEwjIovT_pJ2FAxVKFmIAHVXhAMQQ2-cCegQIABAA&amp;oq=build+&amp;gs_lp=EgNpbWciBmJ1aWxkIDIEECMYJzIIEAAYgAQYsQMyBRAAGIAEMgoQABiABBiKBRhDMgUQABiABDIIEAAYgAQYsQMyCBAAGIAEGLEDMgoQABiABBiKBRhDMgUQABiABDIFEAAYgARI1AhQzgdYzgdwAHgAkAEAmAFaoAGxAaoBATK4AQPIAQD4AQGKAgtnd3Mtd2l6LWltZ4gGAQ&amp;sclient=img&amp;ei=ObQIZoiiCcqsiLMP1cKDoAw&amp;bih=919&amp;biw=1920&amp;prmd=ivsnmbtz&amp;rlz=1C1GCEA_enUS938US938#imgrc=elaAWHkIm3AZdM</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google.com/search?q=rapport&amp;tbm=isch&amp;ved=2ahUKEwiorciBpZ2FAxVoDXkGHfwHASoQ2-cCegQIABAA&amp;oq=rapport&amp;gs_lp=EgNpbWciB3JhcHBvcnQyBBAjGCcyChAAGIAEGIoFGEMyBRAAGIAEMgUQABiABDIFEAAYgAQyBRAAGIAEMgUQABiABDIFEAAYgAQyBRAAGIAEMgUQABiABEjKBFAAWJ4EcAB4AJABAJgBYaABswSqAQE2uAEDyAEA-AEBigILZ3dzLXdpei1pbWfCAggQABiABBixA8ICEBAAGIAEGIoFGEMYsQMYgwHCAg4QABiABBiKBRixAxiDAYgGAQ&amp;sclient=img&amp;ei=PLQIZqifJuia5OMP_I-E0AI&amp;bih=919&amp;biw=1920&amp;prmd=ivsnmbtz&amp;rlz=1C1GCEA_enUS938US938#imgrc=ux9qqdW_79rq0M</a:t>
            </a:r>
          </a:p>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40</a:t>
            </a:fld>
            <a:endParaRPr lang="en-US"/>
          </a:p>
        </p:txBody>
      </p:sp>
    </p:spTree>
    <p:extLst>
      <p:ext uri="{BB962C8B-B14F-4D97-AF65-F5344CB8AC3E}">
        <p14:creationId xmlns:p14="http://schemas.microsoft.com/office/powerpoint/2010/main" val="2683380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REBT can be used briefly for clients with higher levels of awareness (5-12 sessions) if they experience significance changes and improvements if they put the effort into changing and apply what they have learned consistently outside of therapy </a:t>
            </a:r>
          </a:p>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41</a:t>
            </a:fld>
            <a:endParaRPr lang="en-US"/>
          </a:p>
        </p:txBody>
      </p:sp>
    </p:spTree>
    <p:extLst>
      <p:ext uri="{BB962C8B-B14F-4D97-AF65-F5344CB8AC3E}">
        <p14:creationId xmlns:p14="http://schemas.microsoft.com/office/powerpoint/2010/main" val="3647332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oogle.com/search?q=build+&amp;tbm=isch&amp;ved=2ahUKEwjIovT_pJ2FAxVKFmIAHVXhAMQQ2-cCegQIABAA&amp;oq=build+&amp;gs_lp=EgNpbWciBmJ1aWxkIDIEECMYJzIIEAAYgAQYsQMyBRAAGIAEMgoQABiABBiKBRhDMgUQABiABDIIEAAYgAQYsQMyCBAAGIAEGLEDMgoQABiABBiKBRhDMgUQABiABDIFEAAYgARI1AhQzgdYzgdwAHgAkAEAmAFaoAGxAaoBATK4AQPIAQD4AQGKAgtnd3Mtd2l6LWltZ4gGAQ&amp;sclient=img&amp;ei=ObQIZoiiCcqsiLMP1cKDoAw&amp;bih=919&amp;biw=1920&amp;prmd=ivsnmbtz&amp;rlz=1C1GCEA_enUS938US938#imgrc=elaAWHkIm3AZdM</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google.com/search?q=rapport&amp;tbm=isch&amp;ved=2ahUKEwiorciBpZ2FAxVoDXkGHfwHASoQ2-cCegQIABAA&amp;oq=rapport&amp;gs_lp=EgNpbWciB3JhcHBvcnQyBBAjGCcyChAAGIAEGIoFGEMyBRAAGIAEMgUQABiABDIFEAAYgAQyBRAAGIAEMgUQABiABDIFEAAYgAQyBRAAGIAEMgUQABiABEjKBFAAWJ4EcAB4AJABAJgBYaABswSqAQE2uAEDyAEA-AEBigILZ3dzLXdpei1pbWfCAggQABiABBixA8ICEBAAGIAEGIoFGEMYsQMYgwHCAg4QABiABBiKBRixAxiDAYgGAQ&amp;sclient=img&amp;ei=PLQIZqifJuia5OMP_I-E0AI&amp;bih=919&amp;biw=1920&amp;prmd=ivsnmbtz&amp;rlz=1C1GCEA_enUS938US938#imgrc=ux9qqdW_79rq0M</a:t>
            </a:r>
          </a:p>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42</a:t>
            </a:fld>
            <a:endParaRPr lang="en-US"/>
          </a:p>
        </p:txBody>
      </p:sp>
    </p:spTree>
    <p:extLst>
      <p:ext uri="{BB962C8B-B14F-4D97-AF65-F5344CB8AC3E}">
        <p14:creationId xmlns:p14="http://schemas.microsoft.com/office/powerpoint/2010/main" val="258756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Bonus: This quote means to never give up and live life to the fullest </a:t>
            </a:r>
          </a:p>
        </p:txBody>
      </p:sp>
      <p:sp>
        <p:nvSpPr>
          <p:cNvPr id="4" name="Slide Number Placeholder 3"/>
          <p:cNvSpPr>
            <a:spLocks noGrp="1"/>
          </p:cNvSpPr>
          <p:nvPr>
            <p:ph type="sldNum" sz="quarter" idx="5"/>
          </p:nvPr>
        </p:nvSpPr>
        <p:spPr/>
        <p:txBody>
          <a:bodyPr/>
          <a:lstStyle/>
          <a:p>
            <a:fld id="{92D35449-757A-45D0-A6C0-92CD3586AED1}" type="slidenum">
              <a:rPr lang="en-US" smtClean="0"/>
              <a:t>7</a:t>
            </a:fld>
            <a:endParaRPr lang="en-US"/>
          </a:p>
        </p:txBody>
      </p:sp>
    </p:spTree>
    <p:extLst>
      <p:ext uri="{BB962C8B-B14F-4D97-AF65-F5344CB8AC3E}">
        <p14:creationId xmlns:p14="http://schemas.microsoft.com/office/powerpoint/2010/main" val="4220673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REBT; Tell Me What it Means to Me! Jeopardy Template (jeopardylabs.com)</a:t>
            </a:r>
            <a:endParaRPr lang="en-US" dirty="0"/>
          </a:p>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43</a:t>
            </a:fld>
            <a:endParaRPr lang="en-US"/>
          </a:p>
        </p:txBody>
      </p:sp>
    </p:spTree>
    <p:extLst>
      <p:ext uri="{BB962C8B-B14F-4D97-AF65-F5344CB8AC3E}">
        <p14:creationId xmlns:p14="http://schemas.microsoft.com/office/powerpoint/2010/main" val="3116683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47</a:t>
            </a:fld>
            <a:endParaRPr lang="en-US"/>
          </a:p>
        </p:txBody>
      </p:sp>
    </p:spTree>
    <p:extLst>
      <p:ext uri="{BB962C8B-B14F-4D97-AF65-F5344CB8AC3E}">
        <p14:creationId xmlns:p14="http://schemas.microsoft.com/office/powerpoint/2010/main" val="2363891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48</a:t>
            </a:fld>
            <a:endParaRPr lang="en-US"/>
          </a:p>
        </p:txBody>
      </p:sp>
    </p:spTree>
    <p:extLst>
      <p:ext uri="{BB962C8B-B14F-4D97-AF65-F5344CB8AC3E}">
        <p14:creationId xmlns:p14="http://schemas.microsoft.com/office/powerpoint/2010/main" val="3748614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flexibility of using REBT techniques in schools for youth n</a:t>
            </a:r>
          </a:p>
        </p:txBody>
      </p:sp>
      <p:sp>
        <p:nvSpPr>
          <p:cNvPr id="4" name="Slide Number Placeholder 3"/>
          <p:cNvSpPr>
            <a:spLocks noGrp="1"/>
          </p:cNvSpPr>
          <p:nvPr>
            <p:ph type="sldNum" sz="quarter" idx="5"/>
          </p:nvPr>
        </p:nvSpPr>
        <p:spPr/>
        <p:txBody>
          <a:bodyPr/>
          <a:lstStyle/>
          <a:p>
            <a:fld id="{92D35449-757A-45D0-A6C0-92CD3586AED1}" type="slidenum">
              <a:rPr lang="en-US" smtClean="0"/>
              <a:t>49</a:t>
            </a:fld>
            <a:endParaRPr lang="en-US"/>
          </a:p>
        </p:txBody>
      </p:sp>
    </p:spTree>
    <p:extLst>
      <p:ext uri="{BB962C8B-B14F-4D97-AF65-F5344CB8AC3E}">
        <p14:creationId xmlns:p14="http://schemas.microsoft.com/office/powerpoint/2010/main" val="3610004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translate Adler’s ideas into a more present-oriented and focused approach, his ABC model, and his forceful personality. First, he has readily credited Adler with being the pioneer of cognitive forms of therapy and with contending that people generate their own disturbance via personally created beliefs about events. Ellis integrated Adler’s core ideas and stripped away the childhood, family, and life task concepts, thus producing a theory based strictly on waging active war on present irrational beliefs. This here-and-now, no-nonsense approach makes even the common sense psychology of Adler seem complicated. REBT’s simplified cognitive approach represented a divergence from conceptually dense intrapsychic theories, such as self-psychology, psychoanalysis, and Adlerian, and proved more pragmatic than what Ellis would probably consider some of the “touchy-feely” theories of his time, such as person-centered or Gestalt. The ABC model that Ellis developed for specific application in REBT represents another distinguishing characteristic. The ABC structure provided an innovative way to demonstrate not only the change process but also the basic workings of the personality. Counselors use the ABC model as a tool for in-session demonstration and education as well as for client homework and ongoing learning outside of sessions. Although some commentators might debate whether a theorist’s personality could be a contribution to the field, Ellis’s instructional and therapeutic manner has had an impact on the world of therapy. His abrasive, humorous, and confrontational style represented a stark contrast to past and contemporary theorists and practitioners. His personal style not only corresponded to the directive ideas found in his theory but it also demonstrated to a world of therapists that not all effective mental health professionals are warm and cuddly. Counseling students often respond strongly to Ellis’s handling of clients in video demonstrations. One therapist (Johnson, 1980) responded to Ellis’s therapeutic style by publishing a journal article titled, “Must the Rational Emotive Therapist Be Like Albert Ellis?” (His answer to the title question, in a nutshell: No!) Whatever one’s viewpoint, Ellis’s personality has been a primary contribution to his theory and thus to the field. </a:t>
            </a:r>
          </a:p>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50</a:t>
            </a:fld>
            <a:endParaRPr lang="en-US"/>
          </a:p>
        </p:txBody>
      </p:sp>
    </p:spTree>
    <p:extLst>
      <p:ext uri="{BB962C8B-B14F-4D97-AF65-F5344CB8AC3E}">
        <p14:creationId xmlns:p14="http://schemas.microsoft.com/office/powerpoint/2010/main" val="14729958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51</a:t>
            </a:fld>
            <a:endParaRPr lang="en-US"/>
          </a:p>
        </p:txBody>
      </p:sp>
    </p:spTree>
    <p:extLst>
      <p:ext uri="{BB962C8B-B14F-4D97-AF65-F5344CB8AC3E}">
        <p14:creationId xmlns:p14="http://schemas.microsoft.com/office/powerpoint/2010/main" val="1770123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translate Adler’s ideas into a more present-oriented and focused approach, his ABC model, and his forceful personality. First, he has readily credited Adler with being the pioneer of cognitive forms of therapy and with contending that people generate their own disturbance via personally created beliefs about events. Ellis integrated Adler’s core ideas and stripped away the childhood, family, and life task concepts, thus producing a theory based strictly on waging active war on present irrational beliefs. This here-and-now, no-nonsense approach makes even the common sense psychology of Adler seem complicated. REBT’s simplified cognitive approach represented a divergence from conceptually dense intrapsychic theories, such as self-psychology, psychoanalysis, and Adlerian, and proved more pragmatic than what Ellis would probably consider some of the “touchy-feely” theories of his time, such as person-centered or Gestalt. The ABC model that Ellis developed for specific application in REBT represents another distinguishing characteristic. The ABC structure provided an innovative way to demonstrate not only the change process but also the basic workings of the personality. Counselors use the ABC model as a tool for in-session demonstration and education as well as for client homework and ongoing learning outside of sessions. Although some commentators might debate whether a theorist’s personality could be a contribution to the field, Ellis’s instructional and therapeutic manner has had an impact on the world of therapy. His abrasive, humorous, and confrontational style represented a stark contrast to past and contemporary theorists and practitioners. His personal style not only corresponded to the directive ideas found in his theory but it also demonstrated to a world of therapists that not all effective mental health professionals are warm and cuddly. Counseling students often respond strongly to Ellis’s handling of clients in video demonstrations. One therapist (Johnson, 1980) responded to Ellis’s therapeutic style by publishing a journal article titled, “Must the Rational Emotive Therapist Be Like Albert Ellis?” (His answer to the title question, in a nutshell: No!) Whatever one’s viewpoint, Ellis’s personality has been a primary contribution to his theory and thus to the field. </a:t>
            </a:r>
          </a:p>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52</a:t>
            </a:fld>
            <a:endParaRPr lang="en-US"/>
          </a:p>
        </p:txBody>
      </p:sp>
    </p:spTree>
    <p:extLst>
      <p:ext uri="{BB962C8B-B14F-4D97-AF65-F5344CB8AC3E}">
        <p14:creationId xmlns:p14="http://schemas.microsoft.com/office/powerpoint/2010/main" val="367983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53</a:t>
            </a:fld>
            <a:endParaRPr lang="en-US"/>
          </a:p>
        </p:txBody>
      </p:sp>
    </p:spTree>
    <p:extLst>
      <p:ext uri="{BB962C8B-B14F-4D97-AF65-F5344CB8AC3E}">
        <p14:creationId xmlns:p14="http://schemas.microsoft.com/office/powerpoint/2010/main" val="188219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https://www.youtube.com/watch?v=JE0k1t3d2to</a:t>
            </a:r>
          </a:p>
        </p:txBody>
      </p:sp>
      <p:sp>
        <p:nvSpPr>
          <p:cNvPr id="4" name="Slide Number Placeholder 3"/>
          <p:cNvSpPr>
            <a:spLocks noGrp="1"/>
          </p:cNvSpPr>
          <p:nvPr>
            <p:ph type="sldNum" sz="quarter" idx="5"/>
          </p:nvPr>
        </p:nvSpPr>
        <p:spPr/>
        <p:txBody>
          <a:bodyPr/>
          <a:lstStyle/>
          <a:p>
            <a:fld id="{92D35449-757A-45D0-A6C0-92CD3586AED1}" type="slidenum">
              <a:rPr lang="en-US" smtClean="0"/>
              <a:t>8</a:t>
            </a:fld>
            <a:endParaRPr lang="en-US"/>
          </a:p>
        </p:txBody>
      </p:sp>
    </p:spTree>
    <p:extLst>
      <p:ext uri="{BB962C8B-B14F-4D97-AF65-F5344CB8AC3E}">
        <p14:creationId xmlns:p14="http://schemas.microsoft.com/office/powerpoint/2010/main" val="3179161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64" dirty="0">
                <a:solidFill>
                  <a:srgbClr val="763B0A"/>
                </a:solidFill>
                <a:latin typeface="มอนตี้ Bold"/>
              </a:rPr>
              <a:t>Hedonic calculus- balancing short-tern pleasure and long-term goals . Ex: sacrificing short-term pleasure for long-term goals to be completed is completed by a responsible hedonist  by using rationality.  </a:t>
            </a:r>
          </a:p>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9</a:t>
            </a:fld>
            <a:endParaRPr lang="en-US"/>
          </a:p>
        </p:txBody>
      </p:sp>
    </p:spTree>
    <p:extLst>
      <p:ext uri="{BB962C8B-B14F-4D97-AF65-F5344CB8AC3E}">
        <p14:creationId xmlns:p14="http://schemas.microsoft.com/office/powerpoint/2010/main" val="3006429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Basic Musts,” these three common irrational beliefs are based on a demand – about </a:t>
            </a:r>
            <a:r>
              <a:rPr lang="en-US" b="0" i="0" dirty="0">
                <a:solidFill>
                  <a:srgbClr val="666666"/>
                </a:solidFill>
                <a:effectLst/>
                <a:latin typeface="Trebuchet MS" panose="020B0603020202020204" pitchFamily="34" charset="0"/>
              </a:rPr>
              <a:t>The first belief often leads to </a:t>
            </a:r>
            <a:r>
              <a:rPr lang="en-US" dirty="0"/>
              <a:t>ourselves, others, or the environment. </a:t>
            </a:r>
          </a:p>
          <a:p>
            <a:r>
              <a:rPr lang="en-US" b="0" i="0" dirty="0">
                <a:solidFill>
                  <a:srgbClr val="666666"/>
                </a:solidFill>
                <a:effectLst/>
                <a:latin typeface="Trebuchet MS" panose="020B0603020202020204" pitchFamily="34" charset="0"/>
              </a:rPr>
              <a:t>The first belief often leads to anxiety, depression, shame, and guilt. The second belief often leads to rage, passive-aggression and acts of violence. The third belief often leads to self-pity and procrastination. It is the demanding nature of the beliefs that causes the problem. Less demanding, more flexible beliefs lead to healthy emotions and helpful behaviors.</a:t>
            </a:r>
          </a:p>
          <a:p>
            <a:endParaRPr lang="en-US" b="0" i="0" dirty="0">
              <a:solidFill>
                <a:srgbClr val="666666"/>
              </a:solidFill>
              <a:effectLst/>
              <a:latin typeface="Trebuchet MS" panose="020B0603020202020204" pitchFamily="34" charset="0"/>
            </a:endParaRPr>
          </a:p>
          <a:p>
            <a:r>
              <a:rPr lang="en-US" dirty="0"/>
              <a:t>https://www.rebtnetwork.org/whatis.html</a:t>
            </a:r>
          </a:p>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10</a:t>
            </a:fld>
            <a:endParaRPr lang="en-US"/>
          </a:p>
        </p:txBody>
      </p:sp>
    </p:spTree>
    <p:extLst>
      <p:ext uri="{BB962C8B-B14F-4D97-AF65-F5344CB8AC3E}">
        <p14:creationId xmlns:p14="http://schemas.microsoft.com/office/powerpoint/2010/main" val="360444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05050"/>
                </a:solidFill>
                <a:effectLst/>
                <a:latin typeface="Trebuchet MS" panose="020B0603020202020204" pitchFamily="34" charset="0"/>
              </a:rPr>
              <a:t>Insight</a:t>
            </a:r>
          </a:p>
          <a:p>
            <a:pPr algn="l">
              <a:spcAft>
                <a:spcPts val="1500"/>
              </a:spcAft>
            </a:pPr>
            <a:r>
              <a:rPr lang="en-US" b="0" i="0" dirty="0">
                <a:solidFill>
                  <a:srgbClr val="666666"/>
                </a:solidFill>
                <a:effectLst/>
                <a:latin typeface="Trebuchet MS" panose="020B0603020202020204" pitchFamily="34" charset="0"/>
              </a:rPr>
              <a:t>Albert Ellis and REBT contend that although we all think irrationally from time to time, we can work at eliminating the tendency. It's unlikely that we can ever entirely eliminate the tendency to think irrationally, but we can reduce the frequency, the duration, and the intensity of our irrational beliefs by developing three insights:</a:t>
            </a:r>
          </a:p>
          <a:p>
            <a:pPr algn="l">
              <a:spcAft>
                <a:spcPts val="600"/>
              </a:spcAft>
              <a:buFont typeface="+mj-lt"/>
              <a:buAutoNum type="arabicPeriod"/>
            </a:pPr>
            <a:r>
              <a:rPr lang="en-US" b="0" i="0" dirty="0">
                <a:solidFill>
                  <a:srgbClr val="666666"/>
                </a:solidFill>
                <a:effectLst/>
                <a:latin typeface="Trebuchet MS" panose="020B0603020202020204" pitchFamily="34" charset="0"/>
              </a:rPr>
              <a:t>We don't merely </a:t>
            </a:r>
            <a:r>
              <a:rPr lang="en-US" b="0" i="1" dirty="0">
                <a:solidFill>
                  <a:srgbClr val="666666"/>
                </a:solidFill>
                <a:effectLst/>
                <a:latin typeface="Trebuchet MS" panose="020B0603020202020204" pitchFamily="34" charset="0"/>
              </a:rPr>
              <a:t>get</a:t>
            </a:r>
            <a:r>
              <a:rPr lang="en-US" b="0" i="0" dirty="0">
                <a:solidFill>
                  <a:srgbClr val="666666"/>
                </a:solidFill>
                <a:effectLst/>
                <a:latin typeface="Trebuchet MS" panose="020B0603020202020204" pitchFamily="34" charset="0"/>
              </a:rPr>
              <a:t> upset but mainly upset ourselves by holding inflexible beliefs.  </a:t>
            </a:r>
          </a:p>
          <a:p>
            <a:pPr algn="l">
              <a:spcAft>
                <a:spcPts val="600"/>
              </a:spcAft>
              <a:buFont typeface="+mj-lt"/>
              <a:buAutoNum type="arabicPeriod"/>
            </a:pPr>
            <a:r>
              <a:rPr lang="en-US" b="0" i="0" dirty="0">
                <a:solidFill>
                  <a:srgbClr val="666666"/>
                </a:solidFill>
                <a:effectLst/>
                <a:latin typeface="Trebuchet MS" panose="020B0603020202020204" pitchFamily="34" charset="0"/>
              </a:rPr>
              <a:t>No matter when and how we start upsetting ourselves, we continue to feel upset because we </a:t>
            </a:r>
            <a:r>
              <a:rPr lang="en-US" b="0" i="1" dirty="0">
                <a:solidFill>
                  <a:srgbClr val="666666"/>
                </a:solidFill>
                <a:effectLst/>
                <a:latin typeface="Trebuchet MS" panose="020B0603020202020204" pitchFamily="34" charset="0"/>
              </a:rPr>
              <a:t>cling</a:t>
            </a:r>
            <a:r>
              <a:rPr lang="en-US" b="0" i="0" dirty="0">
                <a:solidFill>
                  <a:srgbClr val="666666"/>
                </a:solidFill>
                <a:effectLst/>
                <a:latin typeface="Trebuchet MS" panose="020B0603020202020204" pitchFamily="34" charset="0"/>
              </a:rPr>
              <a:t> to our irrational beliefs.  </a:t>
            </a:r>
          </a:p>
          <a:p>
            <a:pPr algn="l">
              <a:spcAft>
                <a:spcPts val="600"/>
              </a:spcAft>
              <a:buFont typeface="+mj-lt"/>
              <a:buAutoNum type="arabicPeriod"/>
            </a:pPr>
            <a:r>
              <a:rPr lang="en-US" b="0" i="0" dirty="0">
                <a:solidFill>
                  <a:srgbClr val="666666"/>
                </a:solidFill>
                <a:effectLst/>
                <a:latin typeface="Trebuchet MS" panose="020B0603020202020204" pitchFamily="34" charset="0"/>
              </a:rPr>
              <a:t>The only way to get better is to </a:t>
            </a:r>
            <a:r>
              <a:rPr lang="en-US" b="0" i="1" dirty="0">
                <a:solidFill>
                  <a:srgbClr val="666666"/>
                </a:solidFill>
                <a:effectLst/>
                <a:latin typeface="Trebuchet MS" panose="020B0603020202020204" pitchFamily="34" charset="0"/>
              </a:rPr>
              <a:t>work hard</a:t>
            </a:r>
            <a:r>
              <a:rPr lang="en-US" b="0" i="0" dirty="0">
                <a:solidFill>
                  <a:srgbClr val="666666"/>
                </a:solidFill>
                <a:effectLst/>
                <a:latin typeface="Trebuchet MS" panose="020B0603020202020204" pitchFamily="34" charset="0"/>
              </a:rPr>
              <a:t> at changing our beliefs. It takes practice, practice, practice.</a:t>
            </a:r>
          </a:p>
          <a:p>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11</a:t>
            </a:fld>
            <a:endParaRPr lang="en-US"/>
          </a:p>
        </p:txBody>
      </p:sp>
    </p:spTree>
    <p:extLst>
      <p:ext uri="{BB962C8B-B14F-4D97-AF65-F5344CB8AC3E}">
        <p14:creationId xmlns:p14="http://schemas.microsoft.com/office/powerpoint/2010/main" val="308356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rlito_14_1"/>
              </a:rPr>
              <a:t>humans are both rational and irrational, self-actualizing and self- defeating </a:t>
            </a:r>
            <a:r>
              <a:rPr lang="en-US" b="0" i="0" dirty="0">
                <a:solidFill>
                  <a:srgbClr val="000000"/>
                </a:solidFill>
                <a:effectLst/>
                <a:latin typeface="OpenSymbol_r_1"/>
              </a:rPr>
              <a:t></a:t>
            </a:r>
            <a:r>
              <a:rPr lang="en-US" b="0" i="0" dirty="0">
                <a:solidFill>
                  <a:srgbClr val="000000"/>
                </a:solidFill>
                <a:effectLst/>
                <a:latin typeface="Carlito_14_1"/>
              </a:rPr>
              <a:t>*The most important result of REBT was to </a:t>
            </a:r>
            <a:r>
              <a:rPr lang="en-US" b="0" i="0" dirty="0">
                <a:solidFill>
                  <a:srgbClr val="000000"/>
                </a:solidFill>
                <a:effectLst/>
                <a:latin typeface="Carlito-Bold___1"/>
              </a:rPr>
              <a:t>BEHAVE </a:t>
            </a:r>
            <a:r>
              <a:rPr lang="en-US" b="0" i="0" dirty="0">
                <a:solidFill>
                  <a:srgbClr val="000000"/>
                </a:solidFill>
                <a:effectLst/>
                <a:latin typeface="Carlito_14_1"/>
              </a:rPr>
              <a:t>differently – not to think differently* </a:t>
            </a:r>
            <a:r>
              <a:rPr lang="en-US" b="0" i="0" dirty="0">
                <a:solidFill>
                  <a:srgbClr val="000000"/>
                </a:solidFill>
                <a:effectLst/>
                <a:latin typeface="OpenSymbol_r_1"/>
              </a:rPr>
              <a:t></a:t>
            </a:r>
            <a:r>
              <a:rPr lang="en-US" b="0" i="0" dirty="0">
                <a:solidFill>
                  <a:srgbClr val="000000"/>
                </a:solidFill>
                <a:effectLst/>
                <a:latin typeface="Carlito_14_1"/>
              </a:rPr>
              <a:t>The way to get to that behavior is thinking, but the outcome is the BEHAVIOR not the thinking</a:t>
            </a:r>
            <a:endParaRPr lang="en-US" dirty="0"/>
          </a:p>
        </p:txBody>
      </p:sp>
      <p:sp>
        <p:nvSpPr>
          <p:cNvPr id="4" name="Slide Number Placeholder 3"/>
          <p:cNvSpPr>
            <a:spLocks noGrp="1"/>
          </p:cNvSpPr>
          <p:nvPr>
            <p:ph type="sldNum" sz="quarter" idx="5"/>
          </p:nvPr>
        </p:nvSpPr>
        <p:spPr/>
        <p:txBody>
          <a:bodyPr/>
          <a:lstStyle/>
          <a:p>
            <a:fld id="{92D35449-757A-45D0-A6C0-92CD3586AED1}" type="slidenum">
              <a:rPr lang="en-US" smtClean="0"/>
              <a:t>14</a:t>
            </a:fld>
            <a:endParaRPr lang="en-US"/>
          </a:p>
        </p:txBody>
      </p:sp>
    </p:spTree>
    <p:extLst>
      <p:ext uri="{BB962C8B-B14F-4D97-AF65-F5344CB8AC3E}">
        <p14:creationId xmlns:p14="http://schemas.microsoft.com/office/powerpoint/2010/main" val="1650229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unconditional self-acceptance (USA), unconditional other acceptance (UOA), and unconditional life acceptance (ULA). USA refers to a determined accepting and respecting of one’s self, worth, and totality, whether or not one performs well and gains approval of others; UOA reminds people to make the effort to accept others by remembering that each person is fallible and flawed, and to adopt attitudes of humility and compassion; and ULA encourages people to make the effort to accept life with both its good and its unjust and harsh aspects, changing what can be changed and gracefully accepting that which cannot be changed at the present time.</a:t>
            </a:r>
          </a:p>
        </p:txBody>
      </p:sp>
      <p:sp>
        <p:nvSpPr>
          <p:cNvPr id="4" name="Slide Number Placeholder 3"/>
          <p:cNvSpPr>
            <a:spLocks noGrp="1"/>
          </p:cNvSpPr>
          <p:nvPr>
            <p:ph type="sldNum" sz="quarter" idx="5"/>
          </p:nvPr>
        </p:nvSpPr>
        <p:spPr/>
        <p:txBody>
          <a:bodyPr/>
          <a:lstStyle/>
          <a:p>
            <a:fld id="{92D35449-757A-45D0-A6C0-92CD3586AED1}" type="slidenum">
              <a:rPr lang="en-US" smtClean="0"/>
              <a:t>15</a:t>
            </a:fld>
            <a:endParaRPr lang="en-US"/>
          </a:p>
        </p:txBody>
      </p:sp>
    </p:spTree>
    <p:extLst>
      <p:ext uri="{BB962C8B-B14F-4D97-AF65-F5344CB8AC3E}">
        <p14:creationId xmlns:p14="http://schemas.microsoft.com/office/powerpoint/2010/main" val="377594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hyperlink" Target="https://en.wikipedia.org/wiki/Rational_emotive_behavior_therapy"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9.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13.xml"/><Relationship Id="rId7" Type="http://schemas.openxmlformats.org/officeDocument/2006/relationships/image" Target="../media/image19.svg"/><Relationship Id="rId2" Type="http://schemas.openxmlformats.org/officeDocument/2006/relationships/slideLayout" Target="../slideLayouts/slideLayout7.xml"/><Relationship Id="rId1" Type="http://schemas.openxmlformats.org/officeDocument/2006/relationships/video" Target="https://www.youtube.com/embed/2zKjwkX9wVk?feature=oembed" TargetMode="Externa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svg"/></Relationships>
</file>

<file path=ppt/slides/_rels/slide2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sv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7.svg"/><Relationship Id="rId9"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svg"/></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sv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svg"/></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9.sv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7.svg"/></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19.sv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26.xml"/><Relationship Id="rId7" Type="http://schemas.openxmlformats.org/officeDocument/2006/relationships/image" Target="../media/image19.svg"/><Relationship Id="rId2" Type="http://schemas.openxmlformats.org/officeDocument/2006/relationships/slideLayout" Target="../slideLayouts/slideLayout7.xml"/><Relationship Id="rId1" Type="http://schemas.openxmlformats.org/officeDocument/2006/relationships/video" Target="https://www.youtube.com/embed/gUXopFNDac4?feature=oembed" TargetMode="Externa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38.jpe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customXml" Target="../ink/ink1.xml"/><Relationship Id="rId5" Type="http://schemas.openxmlformats.org/officeDocument/2006/relationships/image" Target="../media/image26.png"/><Relationship Id="rId10" Type="http://schemas.openxmlformats.org/officeDocument/2006/relationships/image" Target="../media/image37.png"/><Relationship Id="rId4" Type="http://schemas.openxmlformats.org/officeDocument/2006/relationships/image" Target="../media/image2.svg"/><Relationship Id="rId9" Type="http://schemas.openxmlformats.org/officeDocument/2006/relationships/image" Target="../media/image36.jpeg"/><Relationship Id="rId1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40.png"/><Relationship Id="rId4" Type="http://schemas.openxmlformats.org/officeDocument/2006/relationships/image" Target="../media/image2.svg"/><Relationship Id="rId9" Type="http://schemas.openxmlformats.org/officeDocument/2006/relationships/customXml" Target="../ink/ink2.xml"/></Relationships>
</file>

<file path=ppt/slides/_rels/slide4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9.jpeg"/><Relationship Id="rId4" Type="http://schemas.openxmlformats.org/officeDocument/2006/relationships/image" Target="../media/image2.svg"/><Relationship Id="rId9" Type="http://schemas.openxmlformats.org/officeDocument/2006/relationships/hyperlink" Target="https://jeopardylabs.com/play/rebt-tell-me-what-it-means-to-m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7.sv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7.sv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1.xml.rels><?xml version="1.0" encoding="UTF-8" standalone="yes"?>
<Relationships xmlns="http://schemas.openxmlformats.org/package/2006/relationships"><Relationship Id="rId8" Type="http://schemas.openxmlformats.org/officeDocument/2006/relationships/hyperlink" Target="https://www.recbt.gr/en/cat/for-the-public/item/133-hellenic-institute-for-rational-emotive-and-cognitive-behavior-coaching-recbc" TargetMode="External"/><Relationship Id="rId3" Type="http://schemas.openxmlformats.org/officeDocument/2006/relationships/image" Target="../media/image1.png"/><Relationship Id="rId7" Type="http://schemas.openxmlformats.org/officeDocument/2006/relationships/hyperlink" Target="http://chicagorebt.org/index.html"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hyperlink" Target="https://www.ellisrebt.co.uk/" TargetMode="External"/><Relationship Id="rId11" Type="http://schemas.openxmlformats.org/officeDocument/2006/relationships/image" Target="../media/image27.svg"/><Relationship Id="rId5" Type="http://schemas.openxmlformats.org/officeDocument/2006/relationships/hyperlink" Target="https://albertellis.org/" TargetMode="External"/><Relationship Id="rId10" Type="http://schemas.openxmlformats.org/officeDocument/2006/relationships/image" Target="../media/image26.png"/><Relationship Id="rId4" Type="http://schemas.openxmlformats.org/officeDocument/2006/relationships/image" Target="../media/image2.svg"/><Relationship Id="rId9" Type="http://schemas.openxmlformats.org/officeDocument/2006/relationships/hyperlink" Target="https://www.windydryden.com/"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ideo" Target="https://www.youtube.com/embed/lzS-xJOj_6E?feature=oembed" TargetMode="External"/><Relationship Id="rId6" Type="http://schemas.openxmlformats.org/officeDocument/2006/relationships/image" Target="../media/image40.jpeg"/><Relationship Id="rId5" Type="http://schemas.openxmlformats.org/officeDocument/2006/relationships/image" Target="../media/image2.sv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8" Type="http://schemas.openxmlformats.org/officeDocument/2006/relationships/hyperlink" Target="https://www.windydryden.com/books" TargetMode="External"/><Relationship Id="rId13" Type="http://schemas.openxmlformats.org/officeDocument/2006/relationships/hyperlink" Target="https://albertellis.org/product-category/books/" TargetMode="External"/><Relationship Id="rId3" Type="http://schemas.openxmlformats.org/officeDocument/2006/relationships/image" Target="../media/image1.png"/><Relationship Id="rId7" Type="http://schemas.openxmlformats.org/officeDocument/2006/relationships/hyperlink" Target="https://amzn.to/3QqS48X" TargetMode="External"/><Relationship Id="rId12" Type="http://schemas.openxmlformats.org/officeDocument/2006/relationships/hyperlink" Target="http://pesi.com/"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s://www.youtube.com/redirect?event=video_description&amp;redir_token=QUFFLUhqa3UxcER0X3NPVGxNUDVlSmdOUmRELW54RF9tZ3xBQ3Jtc0tuRGI2andlOU1IN2F1U21BeloxUnpkVjhuS0V2RVZzdWNWTFBIUkhDaWpjcE5xYWozQ2w2ZzcxMzZ5aElUa0t4RkhSOWZhRGllZXpaVWExMUxRLUd5TDhpSXRqNWRQc0NxMC12ZWNwQmxrSWNpVG5yUQ&amp;q=https%3A%2F%2Famzn.to%2F3pl0QcE&amp;v=p98rde7MlMk" TargetMode="External"/><Relationship Id="rId11" Type="http://schemas.openxmlformats.org/officeDocument/2006/relationships/hyperlink" Target="https://iarebt.org/" TargetMode="External"/><Relationship Id="rId5" Type="http://schemas.openxmlformats.org/officeDocument/2006/relationships/hyperlink" Target="https://www.youtube.com/redirect?event=video_description&amp;redir_token=QUFFLUhqbU5QYXg4bEQ4NlQ1NmNSTHVsLUxFUm9nSWJIUXxBQ3Jtc0tsekUxbUtzMWs0V3NoRE9zMzJYYXdFNWF0VlQ0UURnV3pJa21JMTNzb3ctUk5SWmI1aGlIbUlmd1dqWXZVTzBlMjRaNmRHcUJTMjB6ZHU1TUhMUm80Y05wNm91dE5feE52SFdDWWxmZkNsX3pfbkNLUQ&amp;q=https%3A%2F%2Famzn.to%2F3A2qecq&amp;v=p98rde7MlMk" TargetMode="External"/><Relationship Id="rId10" Type="http://schemas.openxmlformats.org/officeDocument/2006/relationships/hyperlink" Target="https://www.rebtnetwork.org/library.html" TargetMode="External"/><Relationship Id="rId4" Type="http://schemas.openxmlformats.org/officeDocument/2006/relationships/image" Target="../media/image2.svg"/><Relationship Id="rId9" Type="http://schemas.openxmlformats.org/officeDocument/2006/relationships/hyperlink" Target="https://www.rebtnetwork.org/" TargetMode="External"/><Relationship Id="rId14" Type="http://schemas.openxmlformats.org/officeDocument/2006/relationships/hyperlink" Target="https://www.rebtnetwork.org/library/shf.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5.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hyperlink" Target="https://doi.org/10.1002/ijop.12492" TargetMode="External"/><Relationship Id="rId18" Type="http://schemas.openxmlformats.org/officeDocument/2006/relationships/hyperlink" Target="https://www.youtube.com/watch?v=p98rde7MlMk" TargetMode="External"/><Relationship Id="rId3" Type="http://schemas.openxmlformats.org/officeDocument/2006/relationships/image" Target="../media/image2.svg"/><Relationship Id="rId7" Type="http://schemas.openxmlformats.org/officeDocument/2006/relationships/image" Target="../media/image9.png"/><Relationship Id="rId12" Type="http://schemas.openxmlformats.org/officeDocument/2006/relationships/hyperlink" Target="https://www.proquest.com/scholarly-journals/rational-emotive-approaches-among-adolescents/docview/1690734913/se-2" TargetMode="External"/><Relationship Id="rId17" Type="http://schemas.openxmlformats.org/officeDocument/2006/relationships/hyperlink" Target="https://www.youtube.com/watch?v=JE0k1t3d2to" TargetMode="External"/><Relationship Id="rId2" Type="http://schemas.openxmlformats.org/officeDocument/2006/relationships/image" Target="../media/image1.png"/><Relationship Id="rId16" Type="http://schemas.openxmlformats.org/officeDocument/2006/relationships/hyperlink" Target="https://www.windydryden.com/" TargetMode="External"/><Relationship Id="rId20" Type="http://schemas.openxmlformats.org/officeDocument/2006/relationships/hyperlink" Target="https://www.rebtnetwork.org/whatis.html" TargetMode="External"/><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hyperlink" Target="https://nam11.safelinks.protection.outlook.com/?url=https%3A%2F%2Fdoi.org%2F10.1353%2Fjip.2017.0023&amp;data=05%7C02%7Cknewkirk%40uark.edu%7C8778f2b7270e4893082808dc511227d7%7C79c742c4e61c4fa5be89a3cb566a80d1%7C0%7C0%7C638474385683543718%7CUnknown%7CTWFpbGZsb3d8eyJWIjoiMC4wLjAwMDAiLCJQIjoiV2luMzIiLCJBTiI6Ik1haWwiLCJXVCI6Mn0%3D%7C0%7C%7C%7C&amp;sdata=zB4IM3Jz5iGzJaNyzPFZOTNZdL43%2FNA8uklxV4XhGvg%3D&amp;reserved=0" TargetMode="External"/><Relationship Id="rId5" Type="http://schemas.openxmlformats.org/officeDocument/2006/relationships/image" Target="../media/image26.png"/><Relationship Id="rId15" Type="http://schemas.openxmlformats.org/officeDocument/2006/relationships/hyperlink" Target="https://www.youtube.com/watch?v=gUXopFNDac4" TargetMode="External"/><Relationship Id="rId10" Type="http://schemas.openxmlformats.org/officeDocument/2006/relationships/hyperlink" Target="https://www.youtube.com/watch?v=2zKjwkX9wVk" TargetMode="External"/><Relationship Id="rId19" Type="http://schemas.openxmlformats.org/officeDocument/2006/relationships/hyperlink" Target="https://nam11.safelinks.protection.outlook.com/?url=https%3A%2F%2Fwww.youtube.com%2Fwatch%3Fv%3DlzS-xJOj_6E&amp;data=05%7C02%7Cknewkirk%40uark.edu%7C2339e4a78c854039143a08dc51e6ddab%7C79c742c4e61c4fa5be89a3cb566a80d1%7C0%7C0%7C638475299295482717%7CUnknown%7CTWFpbGZsb3d8eyJWIjoiMC4wLjAwMDAiLCJQIjoiV2luMzIiLCJBTiI6Ik1haWwiLCJXVCI6Mn0%3D%7C0%7C%7C%7C&amp;sdata=3tw4f0jXUDyI1H03vGvAfytjKOH1DMbSML2DVZP79Qg%3D&amp;reserved=0" TargetMode="External"/><Relationship Id="rId4" Type="http://schemas.openxmlformats.org/officeDocument/2006/relationships/hyperlink" Target="https://www.recbt.gr/en/cat/for-the-public/item/133-hellenic-institute-for-rational-emotive-and-cognitive-behavior-coaching-recbc" TargetMode="External"/><Relationship Id="rId9" Type="http://schemas.openxmlformats.org/officeDocument/2006/relationships/hyperlink" Target="https://www.slideshare.net/MaKristinaAmbaganDic/rational-emotive-behavior-therapy-74023898" TargetMode="External"/><Relationship Id="rId14" Type="http://schemas.openxmlformats.org/officeDocument/2006/relationships/hyperlink" Target="https://www.youtube.com/watch?v=J4hV2-fXSmQ"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4.xml"/><Relationship Id="rId7" Type="http://schemas.openxmlformats.org/officeDocument/2006/relationships/image" Target="../media/image19.svg"/><Relationship Id="rId2" Type="http://schemas.openxmlformats.org/officeDocument/2006/relationships/slideLayout" Target="../slideLayouts/slideLayout7.xml"/><Relationship Id="rId1" Type="http://schemas.openxmlformats.org/officeDocument/2006/relationships/video" Target="https://www.youtube.com/embed/JE0k1t3d2to?feature=oembed" TargetMode="External"/><Relationship Id="rId6" Type="http://schemas.openxmlformats.org/officeDocument/2006/relationships/image" Target="../media/image18.png"/><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156191" y="-490801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711567" y="1327419"/>
            <a:ext cx="15183701" cy="7742018"/>
            <a:chOff x="0" y="0"/>
            <a:chExt cx="2935740" cy="1496905"/>
          </a:xfrm>
        </p:grpSpPr>
        <p:sp>
          <p:nvSpPr>
            <p:cNvPr id="4" name="Freeform 4"/>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1711567" y="5394676"/>
            <a:ext cx="15183701" cy="2156477"/>
          </a:xfrm>
          <a:prstGeom prst="rect">
            <a:avLst/>
          </a:prstGeom>
        </p:spPr>
        <p:txBody>
          <a:bodyPr lIns="0" tIns="0" rIns="0" bIns="0" rtlCol="0" anchor="t">
            <a:spAutoFit/>
          </a:bodyPr>
          <a:lstStyle/>
          <a:p>
            <a:pPr algn="ctr">
              <a:lnSpc>
                <a:spcPts val="17639"/>
              </a:lnSpc>
            </a:pPr>
            <a:r>
              <a:rPr lang="en-US" sz="12599" spc="692">
                <a:solidFill>
                  <a:srgbClr val="FAB30C"/>
                </a:solidFill>
                <a:latin typeface="Lucky Bones"/>
              </a:rPr>
              <a:t>Behavior Therapy</a:t>
            </a:r>
          </a:p>
        </p:txBody>
      </p:sp>
      <p:sp>
        <p:nvSpPr>
          <p:cNvPr id="7" name="Freeform 7"/>
          <p:cNvSpPr/>
          <p:nvPr/>
        </p:nvSpPr>
        <p:spPr>
          <a:xfrm>
            <a:off x="3121908" y="1646380"/>
            <a:ext cx="2684686" cy="2325609"/>
          </a:xfrm>
          <a:custGeom>
            <a:avLst/>
            <a:gdLst/>
            <a:ahLst/>
            <a:cxnLst/>
            <a:rect l="l" t="t" r="r" b="b"/>
            <a:pathLst>
              <a:path w="2684686" h="2325609">
                <a:moveTo>
                  <a:pt x="0" y="0"/>
                </a:moveTo>
                <a:lnTo>
                  <a:pt x="2684686" y="0"/>
                </a:lnTo>
                <a:lnTo>
                  <a:pt x="2684686" y="2325609"/>
                </a:lnTo>
                <a:lnTo>
                  <a:pt x="0" y="23256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2626137" y="3733864"/>
            <a:ext cx="13354563" cy="2156477"/>
          </a:xfrm>
          <a:prstGeom prst="rect">
            <a:avLst/>
          </a:prstGeom>
        </p:spPr>
        <p:txBody>
          <a:bodyPr lIns="0" tIns="0" rIns="0" bIns="0" rtlCol="0" anchor="t">
            <a:spAutoFit/>
          </a:bodyPr>
          <a:lstStyle/>
          <a:p>
            <a:pPr algn="ctr">
              <a:lnSpc>
                <a:spcPts val="17639"/>
              </a:lnSpc>
            </a:pPr>
            <a:r>
              <a:rPr lang="en-US" sz="12599" spc="831">
                <a:solidFill>
                  <a:srgbClr val="FAB30C"/>
                </a:solidFill>
                <a:latin typeface="Lucky Bones"/>
              </a:rPr>
              <a:t>Rational Emotive</a:t>
            </a:r>
          </a:p>
        </p:txBody>
      </p:sp>
      <p:sp>
        <p:nvSpPr>
          <p:cNvPr id="9" name="Freeform 9"/>
          <p:cNvSpPr/>
          <p:nvPr/>
        </p:nvSpPr>
        <p:spPr>
          <a:xfrm rot="-3650892">
            <a:off x="1779018" y="2945842"/>
            <a:ext cx="2100325" cy="1819406"/>
          </a:xfrm>
          <a:custGeom>
            <a:avLst/>
            <a:gdLst/>
            <a:ahLst/>
            <a:cxnLst/>
            <a:rect l="l" t="t" r="r" b="b"/>
            <a:pathLst>
              <a:path w="2100325" h="1819406">
                <a:moveTo>
                  <a:pt x="0" y="0"/>
                </a:moveTo>
                <a:lnTo>
                  <a:pt x="2100325" y="0"/>
                </a:lnTo>
                <a:lnTo>
                  <a:pt x="2100325" y="1819406"/>
                </a:lnTo>
                <a:lnTo>
                  <a:pt x="0" y="18194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a:off x="7506809" y="7665697"/>
            <a:ext cx="3264920" cy="2359022"/>
            <a:chOff x="0" y="0"/>
            <a:chExt cx="859897" cy="621306"/>
          </a:xfrm>
        </p:grpSpPr>
        <p:sp>
          <p:nvSpPr>
            <p:cNvPr id="11" name="Freeform 11"/>
            <p:cNvSpPr/>
            <p:nvPr/>
          </p:nvSpPr>
          <p:spPr>
            <a:xfrm>
              <a:off x="0" y="0"/>
              <a:ext cx="859897" cy="621306"/>
            </a:xfrm>
            <a:custGeom>
              <a:avLst/>
              <a:gdLst/>
              <a:ahLst/>
              <a:cxnLst/>
              <a:rect l="l" t="t" r="r" b="b"/>
              <a:pathLst>
                <a:path w="859897" h="621306">
                  <a:moveTo>
                    <a:pt x="28455" y="0"/>
                  </a:moveTo>
                  <a:lnTo>
                    <a:pt x="831442" y="0"/>
                  </a:lnTo>
                  <a:cubicBezTo>
                    <a:pt x="847157" y="0"/>
                    <a:pt x="859897" y="12740"/>
                    <a:pt x="859897" y="28455"/>
                  </a:cubicBezTo>
                  <a:lnTo>
                    <a:pt x="859897" y="592851"/>
                  </a:lnTo>
                  <a:cubicBezTo>
                    <a:pt x="859897" y="608566"/>
                    <a:pt x="847157" y="621306"/>
                    <a:pt x="831442" y="621306"/>
                  </a:cubicBezTo>
                  <a:lnTo>
                    <a:pt x="28455" y="621306"/>
                  </a:lnTo>
                  <a:cubicBezTo>
                    <a:pt x="12740" y="621306"/>
                    <a:pt x="0" y="608566"/>
                    <a:pt x="0" y="592851"/>
                  </a:cubicBezTo>
                  <a:lnTo>
                    <a:pt x="0" y="28455"/>
                  </a:lnTo>
                  <a:cubicBezTo>
                    <a:pt x="0" y="12740"/>
                    <a:pt x="12740" y="0"/>
                    <a:pt x="28455" y="0"/>
                  </a:cubicBezTo>
                  <a:close/>
                </a:path>
              </a:pathLst>
            </a:custGeom>
            <a:solidFill>
              <a:srgbClr val="FDBFD5"/>
            </a:solidFill>
            <a:ln w="76200" cap="sq">
              <a:solidFill>
                <a:srgbClr val="984E11"/>
              </a:solidFill>
              <a:prstDash val="solid"/>
              <a:miter/>
            </a:ln>
          </p:spPr>
          <p:txBody>
            <a:bodyPr/>
            <a:lstStyle/>
            <a:p>
              <a:endParaRPr lang="en-US"/>
            </a:p>
          </p:txBody>
        </p:sp>
        <p:sp>
          <p:nvSpPr>
            <p:cNvPr id="12" name="TextBox 12"/>
            <p:cNvSpPr txBox="1"/>
            <p:nvPr/>
          </p:nvSpPr>
          <p:spPr>
            <a:xfrm>
              <a:off x="0" y="-66675"/>
              <a:ext cx="859897" cy="687981"/>
            </a:xfrm>
            <a:prstGeom prst="rect">
              <a:avLst/>
            </a:prstGeom>
          </p:spPr>
          <p:txBody>
            <a:bodyPr lIns="0" tIns="0" rIns="0" bIns="0" rtlCol="0" anchor="ctr"/>
            <a:lstStyle/>
            <a:p>
              <a:pPr algn="ctr">
                <a:lnSpc>
                  <a:spcPts val="5179"/>
                </a:lnSpc>
              </a:pPr>
              <a:r>
                <a:rPr lang="en-US" sz="3699" spc="218">
                  <a:solidFill>
                    <a:srgbClr val="984E11"/>
                  </a:solidFill>
                  <a:latin typeface="Tropika"/>
                </a:rPr>
                <a:t>Presented by: Kayla Newkirk, MSED</a:t>
              </a:r>
            </a:p>
          </p:txBody>
        </p:sp>
      </p:grpSp>
      <p:sp>
        <p:nvSpPr>
          <p:cNvPr id="13" name="Freeform 13"/>
          <p:cNvSpPr/>
          <p:nvPr/>
        </p:nvSpPr>
        <p:spPr>
          <a:xfrm>
            <a:off x="13031421" y="1758527"/>
            <a:ext cx="2555223" cy="2213462"/>
          </a:xfrm>
          <a:custGeom>
            <a:avLst/>
            <a:gdLst/>
            <a:ahLst/>
            <a:cxnLst/>
            <a:rect l="l" t="t" r="r" b="b"/>
            <a:pathLst>
              <a:path w="2555223" h="2213462">
                <a:moveTo>
                  <a:pt x="0" y="0"/>
                </a:moveTo>
                <a:lnTo>
                  <a:pt x="2555222" y="0"/>
                </a:lnTo>
                <a:lnTo>
                  <a:pt x="2555222" y="2213462"/>
                </a:lnTo>
                <a:lnTo>
                  <a:pt x="0" y="2213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rot="-3650892">
            <a:off x="14841037" y="3054628"/>
            <a:ext cx="1941563" cy="1681879"/>
          </a:xfrm>
          <a:custGeom>
            <a:avLst/>
            <a:gdLst/>
            <a:ahLst/>
            <a:cxnLst/>
            <a:rect l="l" t="t" r="r" b="b"/>
            <a:pathLst>
              <a:path w="1941563" h="1681879">
                <a:moveTo>
                  <a:pt x="0" y="0"/>
                </a:moveTo>
                <a:lnTo>
                  <a:pt x="1941563" y="0"/>
                </a:lnTo>
                <a:lnTo>
                  <a:pt x="1941563" y="1681879"/>
                </a:lnTo>
                <a:lnTo>
                  <a:pt x="0" y="16818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7408919" y="1604555"/>
            <a:ext cx="3788997" cy="2521405"/>
          </a:xfrm>
          <a:custGeom>
            <a:avLst/>
            <a:gdLst/>
            <a:ahLst/>
            <a:cxnLst/>
            <a:rect l="l" t="t" r="r" b="b"/>
            <a:pathLst>
              <a:path w="3788997" h="2521405">
                <a:moveTo>
                  <a:pt x="0" y="0"/>
                </a:moveTo>
                <a:lnTo>
                  <a:pt x="3788998" y="0"/>
                </a:lnTo>
                <a:lnTo>
                  <a:pt x="3788998" y="2521405"/>
                </a:lnTo>
                <a:lnTo>
                  <a:pt x="0" y="2521405"/>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447091" y="-4772914"/>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055024" y="525390"/>
            <a:ext cx="4893210" cy="7914736"/>
            <a:chOff x="0" y="0"/>
            <a:chExt cx="946093" cy="1538933"/>
          </a:xfrm>
        </p:grpSpPr>
        <p:sp>
          <p:nvSpPr>
            <p:cNvPr id="4" name="Freeform 4"/>
            <p:cNvSpPr/>
            <p:nvPr/>
          </p:nvSpPr>
          <p:spPr>
            <a:xfrm>
              <a:off x="0" y="0"/>
              <a:ext cx="946093" cy="1538933"/>
            </a:xfrm>
            <a:custGeom>
              <a:avLst/>
              <a:gdLst/>
              <a:ahLst/>
              <a:cxnLst/>
              <a:rect l="l" t="t" r="r" b="b"/>
              <a:pathLst>
                <a:path w="946093" h="1538933">
                  <a:moveTo>
                    <a:pt x="77527" y="0"/>
                  </a:moveTo>
                  <a:lnTo>
                    <a:pt x="868566" y="0"/>
                  </a:lnTo>
                  <a:cubicBezTo>
                    <a:pt x="889128" y="0"/>
                    <a:pt x="908847" y="8168"/>
                    <a:pt x="923386" y="22707"/>
                  </a:cubicBezTo>
                  <a:cubicBezTo>
                    <a:pt x="937925" y="37246"/>
                    <a:pt x="946093" y="56965"/>
                    <a:pt x="946093" y="77527"/>
                  </a:cubicBezTo>
                  <a:lnTo>
                    <a:pt x="946093" y="1461406"/>
                  </a:lnTo>
                  <a:cubicBezTo>
                    <a:pt x="946093" y="1481968"/>
                    <a:pt x="937925" y="1501687"/>
                    <a:pt x="923386" y="1516226"/>
                  </a:cubicBezTo>
                  <a:cubicBezTo>
                    <a:pt x="908847" y="1530765"/>
                    <a:pt x="889128" y="1538933"/>
                    <a:pt x="868566" y="1538933"/>
                  </a:cubicBezTo>
                  <a:lnTo>
                    <a:pt x="77527" y="1538933"/>
                  </a:lnTo>
                  <a:cubicBezTo>
                    <a:pt x="56965" y="1538933"/>
                    <a:pt x="37246" y="1530765"/>
                    <a:pt x="22707" y="1516226"/>
                  </a:cubicBezTo>
                  <a:cubicBezTo>
                    <a:pt x="8168" y="1501687"/>
                    <a:pt x="0" y="1481968"/>
                    <a:pt x="0" y="1461406"/>
                  </a:cubicBezTo>
                  <a:lnTo>
                    <a:pt x="0" y="77527"/>
                  </a:lnTo>
                  <a:cubicBezTo>
                    <a:pt x="0" y="56965"/>
                    <a:pt x="8168" y="37246"/>
                    <a:pt x="22707" y="22707"/>
                  </a:cubicBezTo>
                  <a:cubicBezTo>
                    <a:pt x="37246" y="8168"/>
                    <a:pt x="56965" y="0"/>
                    <a:pt x="77527"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946093" cy="1577033"/>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5240073" y="-1001163"/>
            <a:ext cx="8708490" cy="1796004"/>
          </a:xfrm>
          <a:prstGeom prst="rect">
            <a:avLst/>
          </a:prstGeom>
        </p:spPr>
        <p:txBody>
          <a:bodyPr wrap="square" lIns="0" tIns="0" rIns="0" bIns="0" rtlCol="0" anchor="t">
            <a:spAutoFit/>
          </a:bodyPr>
          <a:lstStyle/>
          <a:p>
            <a:pPr algn="ctr">
              <a:lnSpc>
                <a:spcPts val="16768"/>
              </a:lnSpc>
            </a:pPr>
            <a:r>
              <a:rPr lang="en-US" sz="6000" spc="479" dirty="0">
                <a:solidFill>
                  <a:schemeClr val="accent5"/>
                </a:solidFill>
                <a:latin typeface="Lucky Bones"/>
              </a:rPr>
              <a:t>3 Basic “Musts” </a:t>
            </a:r>
          </a:p>
        </p:txBody>
      </p:sp>
      <p:sp>
        <p:nvSpPr>
          <p:cNvPr id="7" name="TextBox 7"/>
          <p:cNvSpPr txBox="1"/>
          <p:nvPr/>
        </p:nvSpPr>
        <p:spPr>
          <a:xfrm>
            <a:off x="1304486" y="2923751"/>
            <a:ext cx="4146266" cy="4106894"/>
          </a:xfrm>
          <a:prstGeom prst="rect">
            <a:avLst/>
          </a:prstGeom>
        </p:spPr>
        <p:txBody>
          <a:bodyPr lIns="0" tIns="0" rIns="0" bIns="0" rtlCol="0" anchor="t">
            <a:spAutoFit/>
          </a:bodyPr>
          <a:lstStyle/>
          <a:p>
            <a:pPr algn="ctr">
              <a:lnSpc>
                <a:spcPts val="3907"/>
              </a:lnSpc>
            </a:pPr>
            <a:r>
              <a:rPr lang="en-US" sz="6000" spc="-89" dirty="0">
                <a:solidFill>
                  <a:srgbClr val="763B0A"/>
                </a:solidFill>
                <a:latin typeface="มอนตี้ Bold"/>
              </a:rPr>
              <a:t>I must do well and win other people’s approval or else I am no good</a:t>
            </a:r>
          </a:p>
        </p:txBody>
      </p:sp>
      <p:grpSp>
        <p:nvGrpSpPr>
          <p:cNvPr id="8" name="Group 8"/>
          <p:cNvGrpSpPr/>
          <p:nvPr/>
        </p:nvGrpSpPr>
        <p:grpSpPr>
          <a:xfrm>
            <a:off x="6321391" y="1704128"/>
            <a:ext cx="5501182" cy="5557259"/>
            <a:chOff x="0" y="0"/>
            <a:chExt cx="1063643" cy="1074486"/>
          </a:xfrm>
        </p:grpSpPr>
        <p:sp>
          <p:nvSpPr>
            <p:cNvPr id="9" name="Freeform 9"/>
            <p:cNvSpPr/>
            <p:nvPr/>
          </p:nvSpPr>
          <p:spPr>
            <a:xfrm>
              <a:off x="0" y="0"/>
              <a:ext cx="1063643" cy="1074486"/>
            </a:xfrm>
            <a:custGeom>
              <a:avLst/>
              <a:gdLst/>
              <a:ahLst/>
              <a:cxnLst/>
              <a:rect l="l" t="t" r="r" b="b"/>
              <a:pathLst>
                <a:path w="1063643" h="1074486">
                  <a:moveTo>
                    <a:pt x="68959" y="0"/>
                  </a:moveTo>
                  <a:lnTo>
                    <a:pt x="994684" y="0"/>
                  </a:lnTo>
                  <a:cubicBezTo>
                    <a:pt x="1012973" y="0"/>
                    <a:pt x="1030513" y="7265"/>
                    <a:pt x="1043446" y="20198"/>
                  </a:cubicBezTo>
                  <a:cubicBezTo>
                    <a:pt x="1056378" y="33130"/>
                    <a:pt x="1063643" y="50670"/>
                    <a:pt x="1063643" y="68959"/>
                  </a:cubicBezTo>
                  <a:lnTo>
                    <a:pt x="1063643" y="1005527"/>
                  </a:lnTo>
                  <a:cubicBezTo>
                    <a:pt x="1063643" y="1023816"/>
                    <a:pt x="1056378" y="1041356"/>
                    <a:pt x="1043446" y="1054288"/>
                  </a:cubicBezTo>
                  <a:cubicBezTo>
                    <a:pt x="1030513" y="1067220"/>
                    <a:pt x="1012973" y="1074486"/>
                    <a:pt x="994684" y="1074486"/>
                  </a:cubicBezTo>
                  <a:lnTo>
                    <a:pt x="68959" y="1074486"/>
                  </a:lnTo>
                  <a:cubicBezTo>
                    <a:pt x="50670" y="1074486"/>
                    <a:pt x="33130" y="1067220"/>
                    <a:pt x="20198" y="1054288"/>
                  </a:cubicBezTo>
                  <a:cubicBezTo>
                    <a:pt x="7265" y="1041356"/>
                    <a:pt x="0" y="1023816"/>
                    <a:pt x="0" y="1005527"/>
                  </a:cubicBezTo>
                  <a:lnTo>
                    <a:pt x="0" y="68959"/>
                  </a:lnTo>
                  <a:cubicBezTo>
                    <a:pt x="0" y="50670"/>
                    <a:pt x="7265" y="33130"/>
                    <a:pt x="20198" y="20198"/>
                  </a:cubicBezTo>
                  <a:cubicBezTo>
                    <a:pt x="33130" y="7265"/>
                    <a:pt x="50670" y="0"/>
                    <a:pt x="68959" y="0"/>
                  </a:cubicBezTo>
                  <a:close/>
                </a:path>
              </a:pathLst>
            </a:custGeom>
            <a:solidFill>
              <a:srgbClr val="FDF1E8"/>
            </a:solidFill>
            <a:ln w="95250" cap="rnd">
              <a:solidFill>
                <a:srgbClr val="984E11"/>
              </a:solidFill>
              <a:prstDash val="solid"/>
              <a:round/>
            </a:ln>
          </p:spPr>
          <p:txBody>
            <a:bodyPr/>
            <a:lstStyle/>
            <a:p>
              <a:endParaRPr lang="en-US"/>
            </a:p>
          </p:txBody>
        </p:sp>
        <p:sp>
          <p:nvSpPr>
            <p:cNvPr id="10" name="TextBox 10"/>
            <p:cNvSpPr txBox="1"/>
            <p:nvPr/>
          </p:nvSpPr>
          <p:spPr>
            <a:xfrm>
              <a:off x="0" y="-38100"/>
              <a:ext cx="1063643" cy="1112586"/>
            </a:xfrm>
            <a:prstGeom prst="rect">
              <a:avLst/>
            </a:prstGeom>
          </p:spPr>
          <p:txBody>
            <a:bodyPr lIns="29741" tIns="29741" rIns="29741" bIns="29741" rtlCol="0" anchor="ctr"/>
            <a:lstStyle/>
            <a:p>
              <a:pPr algn="ctr">
                <a:lnSpc>
                  <a:spcPts val="1400"/>
                </a:lnSpc>
                <a:spcBef>
                  <a:spcPct val="0"/>
                </a:spcBef>
              </a:pPr>
              <a:endParaRPr/>
            </a:p>
          </p:txBody>
        </p:sp>
      </p:grpSp>
      <p:sp>
        <p:nvSpPr>
          <p:cNvPr id="11" name="TextBox 11"/>
          <p:cNvSpPr txBox="1"/>
          <p:nvPr/>
        </p:nvSpPr>
        <p:spPr>
          <a:xfrm>
            <a:off x="6651702" y="3337800"/>
            <a:ext cx="4840560" cy="2971326"/>
          </a:xfrm>
          <a:prstGeom prst="rect">
            <a:avLst/>
          </a:prstGeom>
        </p:spPr>
        <p:txBody>
          <a:bodyPr lIns="0" tIns="0" rIns="0" bIns="0" rtlCol="0" anchor="t">
            <a:spAutoFit/>
          </a:bodyPr>
          <a:lstStyle/>
          <a:p>
            <a:pPr algn="ctr">
              <a:lnSpc>
                <a:spcPts val="3767"/>
              </a:lnSpc>
            </a:pPr>
            <a:r>
              <a:rPr lang="en-US" sz="4400" spc="-86" dirty="0">
                <a:solidFill>
                  <a:srgbClr val="763B0A"/>
                </a:solidFill>
                <a:latin typeface="มอนตี้ Bold"/>
              </a:rPr>
              <a:t>Others must treat me fairly and kindly and in the same way I want them to treat me</a:t>
            </a:r>
          </a:p>
        </p:txBody>
      </p:sp>
      <p:grpSp>
        <p:nvGrpSpPr>
          <p:cNvPr id="12" name="Group 12"/>
          <p:cNvGrpSpPr/>
          <p:nvPr/>
        </p:nvGrpSpPr>
        <p:grpSpPr>
          <a:xfrm>
            <a:off x="12712239" y="520627"/>
            <a:ext cx="4893210" cy="8111790"/>
            <a:chOff x="0" y="0"/>
            <a:chExt cx="946093" cy="1568399"/>
          </a:xfrm>
        </p:grpSpPr>
        <p:sp>
          <p:nvSpPr>
            <p:cNvPr id="13" name="Freeform 13"/>
            <p:cNvSpPr/>
            <p:nvPr/>
          </p:nvSpPr>
          <p:spPr>
            <a:xfrm>
              <a:off x="0" y="0"/>
              <a:ext cx="946093" cy="1568399"/>
            </a:xfrm>
            <a:custGeom>
              <a:avLst/>
              <a:gdLst/>
              <a:ahLst/>
              <a:cxnLst/>
              <a:rect l="l" t="t" r="r" b="b"/>
              <a:pathLst>
                <a:path w="946093" h="1568399">
                  <a:moveTo>
                    <a:pt x="77527" y="0"/>
                  </a:moveTo>
                  <a:lnTo>
                    <a:pt x="868566" y="0"/>
                  </a:lnTo>
                  <a:cubicBezTo>
                    <a:pt x="889128" y="0"/>
                    <a:pt x="908847" y="8168"/>
                    <a:pt x="923386" y="22707"/>
                  </a:cubicBezTo>
                  <a:cubicBezTo>
                    <a:pt x="937925" y="37246"/>
                    <a:pt x="946093" y="56965"/>
                    <a:pt x="946093" y="77527"/>
                  </a:cubicBezTo>
                  <a:lnTo>
                    <a:pt x="946093" y="1490873"/>
                  </a:lnTo>
                  <a:cubicBezTo>
                    <a:pt x="946093" y="1511434"/>
                    <a:pt x="937925" y="1531153"/>
                    <a:pt x="923386" y="1545692"/>
                  </a:cubicBezTo>
                  <a:cubicBezTo>
                    <a:pt x="908847" y="1560231"/>
                    <a:pt x="889128" y="1568399"/>
                    <a:pt x="868566" y="1568399"/>
                  </a:cubicBezTo>
                  <a:lnTo>
                    <a:pt x="77527" y="1568399"/>
                  </a:lnTo>
                  <a:cubicBezTo>
                    <a:pt x="56965" y="1568399"/>
                    <a:pt x="37246" y="1560231"/>
                    <a:pt x="22707" y="1545692"/>
                  </a:cubicBezTo>
                  <a:cubicBezTo>
                    <a:pt x="8168" y="1531153"/>
                    <a:pt x="0" y="1511434"/>
                    <a:pt x="0" y="1490873"/>
                  </a:cubicBezTo>
                  <a:lnTo>
                    <a:pt x="0" y="77527"/>
                  </a:lnTo>
                  <a:cubicBezTo>
                    <a:pt x="0" y="56965"/>
                    <a:pt x="8168" y="37246"/>
                    <a:pt x="22707" y="22707"/>
                  </a:cubicBezTo>
                  <a:cubicBezTo>
                    <a:pt x="37246" y="8168"/>
                    <a:pt x="56965" y="0"/>
                    <a:pt x="77527" y="0"/>
                  </a:cubicBezTo>
                  <a:close/>
                </a:path>
              </a:pathLst>
            </a:custGeom>
            <a:solidFill>
              <a:srgbClr val="FDF1E8"/>
            </a:solidFill>
            <a:ln w="95250" cap="rnd">
              <a:solidFill>
                <a:srgbClr val="984E11"/>
              </a:solidFill>
              <a:prstDash val="solid"/>
              <a:round/>
            </a:ln>
          </p:spPr>
          <p:txBody>
            <a:bodyPr/>
            <a:lstStyle/>
            <a:p>
              <a:endParaRPr lang="en-US"/>
            </a:p>
          </p:txBody>
        </p:sp>
        <p:sp>
          <p:nvSpPr>
            <p:cNvPr id="14" name="TextBox 14"/>
            <p:cNvSpPr txBox="1"/>
            <p:nvPr/>
          </p:nvSpPr>
          <p:spPr>
            <a:xfrm>
              <a:off x="0" y="-38100"/>
              <a:ext cx="946093" cy="1606499"/>
            </a:xfrm>
            <a:prstGeom prst="rect">
              <a:avLst/>
            </a:prstGeom>
          </p:spPr>
          <p:txBody>
            <a:bodyPr lIns="29741" tIns="29741" rIns="29741" bIns="29741" rtlCol="0" anchor="ctr"/>
            <a:lstStyle/>
            <a:p>
              <a:pPr algn="ctr">
                <a:lnSpc>
                  <a:spcPts val="1400"/>
                </a:lnSpc>
                <a:spcBef>
                  <a:spcPct val="0"/>
                </a:spcBef>
              </a:pPr>
              <a:endParaRPr/>
            </a:p>
          </p:txBody>
        </p:sp>
      </p:grpSp>
      <p:sp>
        <p:nvSpPr>
          <p:cNvPr id="15" name="TextBox 15"/>
          <p:cNvSpPr txBox="1"/>
          <p:nvPr/>
        </p:nvSpPr>
        <p:spPr>
          <a:xfrm>
            <a:off x="13048610" y="2171587"/>
            <a:ext cx="4146266" cy="5084084"/>
          </a:xfrm>
          <a:prstGeom prst="rect">
            <a:avLst/>
          </a:prstGeom>
        </p:spPr>
        <p:txBody>
          <a:bodyPr lIns="0" tIns="0" rIns="0" bIns="0" rtlCol="0" anchor="t">
            <a:spAutoFit/>
          </a:bodyPr>
          <a:lstStyle/>
          <a:p>
            <a:pPr algn="ctr">
              <a:lnSpc>
                <a:spcPts val="3907"/>
              </a:lnSpc>
            </a:pPr>
            <a:r>
              <a:rPr lang="en-US" sz="5400" spc="-89" dirty="0">
                <a:solidFill>
                  <a:srgbClr val="763B0A"/>
                </a:solidFill>
                <a:latin typeface="มอนตี้ Bold"/>
              </a:rPr>
              <a:t>I must get what I want, when I want it. When I do not get what I want, it is terrible, and I cannot stand it</a:t>
            </a:r>
          </a:p>
        </p:txBody>
      </p:sp>
      <p:grpSp>
        <p:nvGrpSpPr>
          <p:cNvPr id="16" name="Group 16"/>
          <p:cNvGrpSpPr/>
          <p:nvPr/>
        </p:nvGrpSpPr>
        <p:grpSpPr>
          <a:xfrm>
            <a:off x="1524000" y="726655"/>
            <a:ext cx="4146266" cy="1196128"/>
            <a:chOff x="6407" y="-761916"/>
            <a:chExt cx="1092021" cy="315030"/>
          </a:xfrm>
        </p:grpSpPr>
        <p:sp>
          <p:nvSpPr>
            <p:cNvPr id="17" name="Freeform 17"/>
            <p:cNvSpPr/>
            <p:nvPr/>
          </p:nvSpPr>
          <p:spPr>
            <a:xfrm>
              <a:off x="6407" y="-709141"/>
              <a:ext cx="1092021" cy="248355"/>
            </a:xfrm>
            <a:custGeom>
              <a:avLst/>
              <a:gdLst/>
              <a:ahLst/>
              <a:cxnLst/>
              <a:rect l="l" t="t" r="r" b="b"/>
              <a:pathLst>
                <a:path w="1092021" h="248355">
                  <a:moveTo>
                    <a:pt x="46680" y="0"/>
                  </a:moveTo>
                  <a:lnTo>
                    <a:pt x="1045341" y="0"/>
                  </a:lnTo>
                  <a:cubicBezTo>
                    <a:pt x="1057721" y="0"/>
                    <a:pt x="1069594" y="4918"/>
                    <a:pt x="1078348" y="13672"/>
                  </a:cubicBezTo>
                  <a:cubicBezTo>
                    <a:pt x="1087103" y="22426"/>
                    <a:pt x="1092021" y="34300"/>
                    <a:pt x="1092021" y="46680"/>
                  </a:cubicBezTo>
                  <a:lnTo>
                    <a:pt x="1092021" y="201675"/>
                  </a:lnTo>
                  <a:cubicBezTo>
                    <a:pt x="1092021" y="214055"/>
                    <a:pt x="1087103" y="225928"/>
                    <a:pt x="1078348" y="234683"/>
                  </a:cubicBezTo>
                  <a:cubicBezTo>
                    <a:pt x="1069594" y="243437"/>
                    <a:pt x="1057721" y="248355"/>
                    <a:pt x="1045341" y="248355"/>
                  </a:cubicBezTo>
                  <a:lnTo>
                    <a:pt x="46680" y="248355"/>
                  </a:lnTo>
                  <a:cubicBezTo>
                    <a:pt x="34300" y="248355"/>
                    <a:pt x="22426" y="243437"/>
                    <a:pt x="13672" y="234683"/>
                  </a:cubicBezTo>
                  <a:cubicBezTo>
                    <a:pt x="4918" y="225928"/>
                    <a:pt x="0" y="214055"/>
                    <a:pt x="0" y="201675"/>
                  </a:cubicBezTo>
                  <a:lnTo>
                    <a:pt x="0" y="46680"/>
                  </a:lnTo>
                  <a:cubicBezTo>
                    <a:pt x="0" y="34300"/>
                    <a:pt x="4918" y="22426"/>
                    <a:pt x="13672" y="13672"/>
                  </a:cubicBezTo>
                  <a:cubicBezTo>
                    <a:pt x="22426" y="4918"/>
                    <a:pt x="34300" y="0"/>
                    <a:pt x="46680" y="0"/>
                  </a:cubicBezTo>
                  <a:close/>
                </a:path>
              </a:pathLst>
            </a:custGeom>
            <a:solidFill>
              <a:srgbClr val="FDBFD5"/>
            </a:solidFill>
            <a:ln cap="rnd">
              <a:noFill/>
              <a:prstDash val="solid"/>
              <a:round/>
            </a:ln>
          </p:spPr>
          <p:txBody>
            <a:bodyPr/>
            <a:lstStyle/>
            <a:p>
              <a:endParaRPr lang="en-US" dirty="0"/>
            </a:p>
          </p:txBody>
        </p:sp>
        <p:sp>
          <p:nvSpPr>
            <p:cNvPr id="18" name="TextBox 18"/>
            <p:cNvSpPr txBox="1"/>
            <p:nvPr/>
          </p:nvSpPr>
          <p:spPr>
            <a:xfrm>
              <a:off x="6407" y="-761916"/>
              <a:ext cx="1092021"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1</a:t>
              </a:r>
            </a:p>
          </p:txBody>
        </p:sp>
      </p:grpSp>
      <p:grpSp>
        <p:nvGrpSpPr>
          <p:cNvPr id="19" name="Group 19"/>
          <p:cNvGrpSpPr/>
          <p:nvPr/>
        </p:nvGrpSpPr>
        <p:grpSpPr>
          <a:xfrm>
            <a:off x="6651702" y="1909342"/>
            <a:ext cx="4840560" cy="942972"/>
            <a:chOff x="0" y="0"/>
            <a:chExt cx="1274880" cy="248355"/>
          </a:xfrm>
        </p:grpSpPr>
        <p:sp>
          <p:nvSpPr>
            <p:cNvPr id="20" name="Freeform 20"/>
            <p:cNvSpPr/>
            <p:nvPr/>
          </p:nvSpPr>
          <p:spPr>
            <a:xfrm>
              <a:off x="0" y="0"/>
              <a:ext cx="1274880" cy="248355"/>
            </a:xfrm>
            <a:custGeom>
              <a:avLst/>
              <a:gdLst/>
              <a:ahLst/>
              <a:cxnLst/>
              <a:rect l="l" t="t" r="r" b="b"/>
              <a:pathLst>
                <a:path w="1274880" h="248355">
                  <a:moveTo>
                    <a:pt x="39985" y="0"/>
                  </a:moveTo>
                  <a:lnTo>
                    <a:pt x="1234895" y="0"/>
                  </a:lnTo>
                  <a:cubicBezTo>
                    <a:pt x="1256978" y="0"/>
                    <a:pt x="1274880" y="17902"/>
                    <a:pt x="1274880" y="39985"/>
                  </a:cubicBezTo>
                  <a:lnTo>
                    <a:pt x="1274880" y="208370"/>
                  </a:lnTo>
                  <a:cubicBezTo>
                    <a:pt x="1274880" y="230453"/>
                    <a:pt x="1256978" y="248355"/>
                    <a:pt x="1234895" y="248355"/>
                  </a:cubicBezTo>
                  <a:lnTo>
                    <a:pt x="39985" y="248355"/>
                  </a:lnTo>
                  <a:cubicBezTo>
                    <a:pt x="17902" y="248355"/>
                    <a:pt x="0" y="230453"/>
                    <a:pt x="0" y="208370"/>
                  </a:cubicBezTo>
                  <a:lnTo>
                    <a:pt x="0" y="39985"/>
                  </a:lnTo>
                  <a:cubicBezTo>
                    <a:pt x="0" y="17902"/>
                    <a:pt x="17902" y="0"/>
                    <a:pt x="39985" y="0"/>
                  </a:cubicBezTo>
                  <a:close/>
                </a:path>
              </a:pathLst>
            </a:custGeom>
            <a:solidFill>
              <a:srgbClr val="FDBFD5"/>
            </a:solidFill>
            <a:ln cap="rnd">
              <a:noFill/>
              <a:prstDash val="solid"/>
              <a:round/>
            </a:ln>
          </p:spPr>
          <p:txBody>
            <a:bodyPr/>
            <a:lstStyle/>
            <a:p>
              <a:endParaRPr lang="en-US"/>
            </a:p>
          </p:txBody>
        </p:sp>
        <p:sp>
          <p:nvSpPr>
            <p:cNvPr id="21" name="TextBox 21"/>
            <p:cNvSpPr txBox="1"/>
            <p:nvPr/>
          </p:nvSpPr>
          <p:spPr>
            <a:xfrm>
              <a:off x="0" y="-66675"/>
              <a:ext cx="1274880"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2</a:t>
              </a:r>
            </a:p>
          </p:txBody>
        </p:sp>
      </p:grpSp>
      <p:grpSp>
        <p:nvGrpSpPr>
          <p:cNvPr id="22" name="Group 22"/>
          <p:cNvGrpSpPr/>
          <p:nvPr/>
        </p:nvGrpSpPr>
        <p:grpSpPr>
          <a:xfrm>
            <a:off x="13142432" y="761156"/>
            <a:ext cx="4148263" cy="942972"/>
            <a:chOff x="0" y="0"/>
            <a:chExt cx="1092547" cy="248355"/>
          </a:xfrm>
        </p:grpSpPr>
        <p:sp>
          <p:nvSpPr>
            <p:cNvPr id="23" name="Freeform 23"/>
            <p:cNvSpPr/>
            <p:nvPr/>
          </p:nvSpPr>
          <p:spPr>
            <a:xfrm>
              <a:off x="0" y="0"/>
              <a:ext cx="1092547" cy="248355"/>
            </a:xfrm>
            <a:custGeom>
              <a:avLst/>
              <a:gdLst/>
              <a:ahLst/>
              <a:cxnLst/>
              <a:rect l="l" t="t" r="r" b="b"/>
              <a:pathLst>
                <a:path w="1092547" h="248355">
                  <a:moveTo>
                    <a:pt x="46658" y="0"/>
                  </a:moveTo>
                  <a:lnTo>
                    <a:pt x="1045889" y="0"/>
                  </a:lnTo>
                  <a:cubicBezTo>
                    <a:pt x="1071657" y="0"/>
                    <a:pt x="1092547" y="20889"/>
                    <a:pt x="1092547" y="46658"/>
                  </a:cubicBezTo>
                  <a:lnTo>
                    <a:pt x="1092547" y="201697"/>
                  </a:lnTo>
                  <a:cubicBezTo>
                    <a:pt x="1092547" y="214072"/>
                    <a:pt x="1087631" y="225939"/>
                    <a:pt x="1078881" y="234689"/>
                  </a:cubicBezTo>
                  <a:cubicBezTo>
                    <a:pt x="1070131" y="243439"/>
                    <a:pt x="1058263" y="248355"/>
                    <a:pt x="1045889" y="248355"/>
                  </a:cubicBezTo>
                  <a:lnTo>
                    <a:pt x="46658" y="248355"/>
                  </a:lnTo>
                  <a:cubicBezTo>
                    <a:pt x="20889" y="248355"/>
                    <a:pt x="0" y="227465"/>
                    <a:pt x="0" y="201697"/>
                  </a:cubicBezTo>
                  <a:lnTo>
                    <a:pt x="0" y="46658"/>
                  </a:lnTo>
                  <a:cubicBezTo>
                    <a:pt x="0" y="20889"/>
                    <a:pt x="20889" y="0"/>
                    <a:pt x="46658" y="0"/>
                  </a:cubicBezTo>
                  <a:close/>
                </a:path>
              </a:pathLst>
            </a:custGeom>
            <a:solidFill>
              <a:srgbClr val="FDBFD5"/>
            </a:solidFill>
            <a:ln cap="rnd">
              <a:noFill/>
              <a:prstDash val="solid"/>
              <a:round/>
            </a:ln>
          </p:spPr>
          <p:txBody>
            <a:bodyPr/>
            <a:lstStyle/>
            <a:p>
              <a:endParaRPr lang="en-US"/>
            </a:p>
          </p:txBody>
        </p:sp>
        <p:sp>
          <p:nvSpPr>
            <p:cNvPr id="24" name="TextBox 24"/>
            <p:cNvSpPr txBox="1"/>
            <p:nvPr/>
          </p:nvSpPr>
          <p:spPr>
            <a:xfrm>
              <a:off x="0" y="-66675"/>
              <a:ext cx="1092547"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3</a:t>
              </a:r>
            </a:p>
          </p:txBody>
        </p:sp>
      </p:grpSp>
      <p:sp>
        <p:nvSpPr>
          <p:cNvPr id="26" name="TextBox 25">
            <a:extLst>
              <a:ext uri="{FF2B5EF4-FFF2-40B4-BE49-F238E27FC236}">
                <a16:creationId xmlns:a16="http://schemas.microsoft.com/office/drawing/2014/main" id="{339B5B98-778D-18E8-CD0E-A7EDCF31C191}"/>
              </a:ext>
            </a:extLst>
          </p:cNvPr>
          <p:cNvSpPr txBox="1"/>
          <p:nvPr/>
        </p:nvSpPr>
        <p:spPr>
          <a:xfrm>
            <a:off x="-830358" y="9158660"/>
            <a:ext cx="10044952" cy="571760"/>
          </a:xfrm>
          <a:prstGeom prst="rect">
            <a:avLst/>
          </a:prstGeom>
          <a:noFill/>
        </p:spPr>
        <p:txBody>
          <a:bodyPr wrap="square">
            <a:spAutoFit/>
          </a:bodyPr>
          <a:lstStyle/>
          <a:p>
            <a:pPr marL="457200" marR="0">
              <a:lnSpc>
                <a:spcPct val="200000"/>
              </a:lnSpc>
              <a:spcBef>
                <a:spcPts val="0"/>
              </a:spcBef>
              <a:spcAft>
                <a:spcPts val="0"/>
              </a:spcAft>
            </a:pPr>
            <a:r>
              <a:rPr lang="en-US" sz="1800" kern="0" dirty="0">
                <a:effectLst/>
                <a:latin typeface="Aptos" panose="020B0004020202020204" pitchFamily="34" charset="0"/>
                <a:ea typeface="Calibri" panose="020F0502020204030204" pitchFamily="34" charset="0"/>
                <a:cs typeface="Aptos" panose="020B0004020202020204" pitchFamily="34" charset="0"/>
              </a:rPr>
              <a:t>("What is Rational Emotive Behavior Therapy (REBT)? - REBT Network," n.d.).</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996771" y="-357184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028700" y="1298910"/>
            <a:ext cx="4893210" cy="7959390"/>
            <a:chOff x="0" y="0"/>
            <a:chExt cx="946093" cy="1538933"/>
          </a:xfrm>
        </p:grpSpPr>
        <p:sp>
          <p:nvSpPr>
            <p:cNvPr id="4" name="Freeform 4"/>
            <p:cNvSpPr/>
            <p:nvPr/>
          </p:nvSpPr>
          <p:spPr>
            <a:xfrm>
              <a:off x="0" y="0"/>
              <a:ext cx="946093" cy="1538933"/>
            </a:xfrm>
            <a:custGeom>
              <a:avLst/>
              <a:gdLst/>
              <a:ahLst/>
              <a:cxnLst/>
              <a:rect l="l" t="t" r="r" b="b"/>
              <a:pathLst>
                <a:path w="946093" h="1538933">
                  <a:moveTo>
                    <a:pt x="77527" y="0"/>
                  </a:moveTo>
                  <a:lnTo>
                    <a:pt x="868566" y="0"/>
                  </a:lnTo>
                  <a:cubicBezTo>
                    <a:pt x="889128" y="0"/>
                    <a:pt x="908847" y="8168"/>
                    <a:pt x="923386" y="22707"/>
                  </a:cubicBezTo>
                  <a:cubicBezTo>
                    <a:pt x="937925" y="37246"/>
                    <a:pt x="946093" y="56965"/>
                    <a:pt x="946093" y="77527"/>
                  </a:cubicBezTo>
                  <a:lnTo>
                    <a:pt x="946093" y="1461406"/>
                  </a:lnTo>
                  <a:cubicBezTo>
                    <a:pt x="946093" y="1481968"/>
                    <a:pt x="937925" y="1501687"/>
                    <a:pt x="923386" y="1516226"/>
                  </a:cubicBezTo>
                  <a:cubicBezTo>
                    <a:pt x="908847" y="1530765"/>
                    <a:pt x="889128" y="1538933"/>
                    <a:pt x="868566" y="1538933"/>
                  </a:cubicBezTo>
                  <a:lnTo>
                    <a:pt x="77527" y="1538933"/>
                  </a:lnTo>
                  <a:cubicBezTo>
                    <a:pt x="56965" y="1538933"/>
                    <a:pt x="37246" y="1530765"/>
                    <a:pt x="22707" y="1516226"/>
                  </a:cubicBezTo>
                  <a:cubicBezTo>
                    <a:pt x="8168" y="1501687"/>
                    <a:pt x="0" y="1481968"/>
                    <a:pt x="0" y="1461406"/>
                  </a:cubicBezTo>
                  <a:lnTo>
                    <a:pt x="0" y="77527"/>
                  </a:lnTo>
                  <a:cubicBezTo>
                    <a:pt x="0" y="56965"/>
                    <a:pt x="8168" y="37246"/>
                    <a:pt x="22707" y="22707"/>
                  </a:cubicBezTo>
                  <a:cubicBezTo>
                    <a:pt x="37246" y="8168"/>
                    <a:pt x="56965" y="0"/>
                    <a:pt x="77527" y="0"/>
                  </a:cubicBezTo>
                  <a:close/>
                </a:path>
              </a:pathLst>
            </a:custGeom>
            <a:solidFill>
              <a:srgbClr val="FDF1E8"/>
            </a:solidFill>
            <a:ln w="95250" cap="rnd">
              <a:solidFill>
                <a:srgbClr val="984E11"/>
              </a:solidFill>
              <a:prstDash val="solid"/>
              <a:round/>
            </a:ln>
          </p:spPr>
          <p:txBody>
            <a:bodyPr/>
            <a:lstStyle/>
            <a:p>
              <a:endParaRPr lang="en-US" dirty="0"/>
            </a:p>
          </p:txBody>
        </p:sp>
        <p:sp>
          <p:nvSpPr>
            <p:cNvPr id="5" name="TextBox 5"/>
            <p:cNvSpPr txBox="1"/>
            <p:nvPr/>
          </p:nvSpPr>
          <p:spPr>
            <a:xfrm>
              <a:off x="0" y="-38100"/>
              <a:ext cx="946093" cy="1577033"/>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4412876" y="-641383"/>
            <a:ext cx="10826483" cy="1796004"/>
          </a:xfrm>
          <a:prstGeom prst="rect">
            <a:avLst/>
          </a:prstGeom>
        </p:spPr>
        <p:txBody>
          <a:bodyPr wrap="square" lIns="0" tIns="0" rIns="0" bIns="0" rtlCol="0" anchor="t">
            <a:spAutoFit/>
          </a:bodyPr>
          <a:lstStyle/>
          <a:p>
            <a:pPr algn="ctr">
              <a:lnSpc>
                <a:spcPts val="16768"/>
              </a:lnSpc>
            </a:pPr>
            <a:r>
              <a:rPr lang="en-US" sz="6000" spc="479" dirty="0">
                <a:solidFill>
                  <a:schemeClr val="accent5"/>
                </a:solidFill>
                <a:latin typeface="Lucky Bones"/>
              </a:rPr>
              <a:t>Disputing 3 Basic “Musts:</a:t>
            </a:r>
          </a:p>
        </p:txBody>
      </p:sp>
      <p:sp>
        <p:nvSpPr>
          <p:cNvPr id="7" name="TextBox 7"/>
          <p:cNvSpPr txBox="1"/>
          <p:nvPr/>
        </p:nvSpPr>
        <p:spPr>
          <a:xfrm>
            <a:off x="1402172" y="3668042"/>
            <a:ext cx="4146266" cy="4029949"/>
          </a:xfrm>
          <a:prstGeom prst="rect">
            <a:avLst/>
          </a:prstGeom>
        </p:spPr>
        <p:txBody>
          <a:bodyPr lIns="0" tIns="0" rIns="0" bIns="0" rtlCol="0" anchor="t">
            <a:spAutoFit/>
          </a:bodyPr>
          <a:lstStyle/>
          <a:p>
            <a:pPr algn="ctr">
              <a:lnSpc>
                <a:spcPts val="3907"/>
              </a:lnSpc>
            </a:pPr>
            <a:r>
              <a:rPr lang="en-US" sz="4000" spc="-89" dirty="0">
                <a:solidFill>
                  <a:srgbClr val="763B0A"/>
                </a:solidFill>
                <a:latin typeface="มอนตี้ Bold"/>
              </a:rPr>
              <a:t>We are not </a:t>
            </a:r>
            <a:r>
              <a:rPr lang="en-US" sz="4000" i="1" spc="-89" dirty="0">
                <a:solidFill>
                  <a:srgbClr val="763B0A"/>
                </a:solidFill>
                <a:latin typeface="มอนตี้ Bold"/>
              </a:rPr>
              <a:t>getting </a:t>
            </a:r>
            <a:r>
              <a:rPr lang="en-US" sz="4000" spc="-89" dirty="0">
                <a:solidFill>
                  <a:srgbClr val="763B0A"/>
                </a:solidFill>
                <a:latin typeface="มอนตี้ Bold"/>
              </a:rPr>
              <a:t>upset, but limit ourselves with inflexibility when holding onto irrational beliefs</a:t>
            </a:r>
          </a:p>
        </p:txBody>
      </p:sp>
      <p:grpSp>
        <p:nvGrpSpPr>
          <p:cNvPr id="8" name="Group 8"/>
          <p:cNvGrpSpPr/>
          <p:nvPr/>
        </p:nvGrpSpPr>
        <p:grpSpPr>
          <a:xfrm>
            <a:off x="6398956" y="3701041"/>
            <a:ext cx="5501182" cy="5557259"/>
            <a:chOff x="0" y="0"/>
            <a:chExt cx="1063643" cy="1074486"/>
          </a:xfrm>
        </p:grpSpPr>
        <p:sp>
          <p:nvSpPr>
            <p:cNvPr id="9" name="Freeform 9"/>
            <p:cNvSpPr/>
            <p:nvPr/>
          </p:nvSpPr>
          <p:spPr>
            <a:xfrm>
              <a:off x="0" y="0"/>
              <a:ext cx="1063643" cy="1074486"/>
            </a:xfrm>
            <a:custGeom>
              <a:avLst/>
              <a:gdLst/>
              <a:ahLst/>
              <a:cxnLst/>
              <a:rect l="l" t="t" r="r" b="b"/>
              <a:pathLst>
                <a:path w="1063643" h="1074486">
                  <a:moveTo>
                    <a:pt x="68959" y="0"/>
                  </a:moveTo>
                  <a:lnTo>
                    <a:pt x="994684" y="0"/>
                  </a:lnTo>
                  <a:cubicBezTo>
                    <a:pt x="1012973" y="0"/>
                    <a:pt x="1030513" y="7265"/>
                    <a:pt x="1043446" y="20198"/>
                  </a:cubicBezTo>
                  <a:cubicBezTo>
                    <a:pt x="1056378" y="33130"/>
                    <a:pt x="1063643" y="50670"/>
                    <a:pt x="1063643" y="68959"/>
                  </a:cubicBezTo>
                  <a:lnTo>
                    <a:pt x="1063643" y="1005527"/>
                  </a:lnTo>
                  <a:cubicBezTo>
                    <a:pt x="1063643" y="1023816"/>
                    <a:pt x="1056378" y="1041356"/>
                    <a:pt x="1043446" y="1054288"/>
                  </a:cubicBezTo>
                  <a:cubicBezTo>
                    <a:pt x="1030513" y="1067220"/>
                    <a:pt x="1012973" y="1074486"/>
                    <a:pt x="994684" y="1074486"/>
                  </a:cubicBezTo>
                  <a:lnTo>
                    <a:pt x="68959" y="1074486"/>
                  </a:lnTo>
                  <a:cubicBezTo>
                    <a:pt x="50670" y="1074486"/>
                    <a:pt x="33130" y="1067220"/>
                    <a:pt x="20198" y="1054288"/>
                  </a:cubicBezTo>
                  <a:cubicBezTo>
                    <a:pt x="7265" y="1041356"/>
                    <a:pt x="0" y="1023816"/>
                    <a:pt x="0" y="1005527"/>
                  </a:cubicBezTo>
                  <a:lnTo>
                    <a:pt x="0" y="68959"/>
                  </a:lnTo>
                  <a:cubicBezTo>
                    <a:pt x="0" y="50670"/>
                    <a:pt x="7265" y="33130"/>
                    <a:pt x="20198" y="20198"/>
                  </a:cubicBezTo>
                  <a:cubicBezTo>
                    <a:pt x="33130" y="7265"/>
                    <a:pt x="50670" y="0"/>
                    <a:pt x="68959" y="0"/>
                  </a:cubicBezTo>
                  <a:close/>
                </a:path>
              </a:pathLst>
            </a:custGeom>
            <a:solidFill>
              <a:srgbClr val="FDF1E8"/>
            </a:solidFill>
            <a:ln w="95250" cap="rnd">
              <a:solidFill>
                <a:srgbClr val="984E11"/>
              </a:solidFill>
              <a:prstDash val="solid"/>
              <a:round/>
            </a:ln>
          </p:spPr>
          <p:txBody>
            <a:bodyPr/>
            <a:lstStyle/>
            <a:p>
              <a:endParaRPr lang="en-US"/>
            </a:p>
          </p:txBody>
        </p:sp>
        <p:sp>
          <p:nvSpPr>
            <p:cNvPr id="10" name="TextBox 10"/>
            <p:cNvSpPr txBox="1"/>
            <p:nvPr/>
          </p:nvSpPr>
          <p:spPr>
            <a:xfrm>
              <a:off x="0" y="-38100"/>
              <a:ext cx="1063643" cy="1112586"/>
            </a:xfrm>
            <a:prstGeom prst="rect">
              <a:avLst/>
            </a:prstGeom>
          </p:spPr>
          <p:txBody>
            <a:bodyPr lIns="29741" tIns="29741" rIns="29741" bIns="29741" rtlCol="0" anchor="ctr"/>
            <a:lstStyle/>
            <a:p>
              <a:pPr algn="ctr">
                <a:lnSpc>
                  <a:spcPts val="1400"/>
                </a:lnSpc>
                <a:spcBef>
                  <a:spcPct val="0"/>
                </a:spcBef>
              </a:pPr>
              <a:endParaRPr/>
            </a:p>
          </p:txBody>
        </p:sp>
      </p:grpSp>
      <p:sp>
        <p:nvSpPr>
          <p:cNvPr id="11" name="TextBox 11"/>
          <p:cNvSpPr txBox="1"/>
          <p:nvPr/>
        </p:nvSpPr>
        <p:spPr>
          <a:xfrm>
            <a:off x="6723720" y="5683017"/>
            <a:ext cx="4840560" cy="2940549"/>
          </a:xfrm>
          <a:prstGeom prst="rect">
            <a:avLst/>
          </a:prstGeom>
        </p:spPr>
        <p:txBody>
          <a:bodyPr lIns="0" tIns="0" rIns="0" bIns="0" rtlCol="0" anchor="t">
            <a:spAutoFit/>
          </a:bodyPr>
          <a:lstStyle/>
          <a:p>
            <a:pPr algn="ctr">
              <a:lnSpc>
                <a:spcPts val="3767"/>
              </a:lnSpc>
            </a:pPr>
            <a:r>
              <a:rPr lang="en-US" sz="3600" spc="-86" dirty="0">
                <a:solidFill>
                  <a:srgbClr val="763B0A"/>
                </a:solidFill>
                <a:latin typeface="มอนตี้ Bold"/>
              </a:rPr>
              <a:t> Regardless of how and when, we will continue upsetting ourselves when we do </a:t>
            </a:r>
            <a:r>
              <a:rPr lang="en-US" sz="3600" spc="-86" dirty="0" err="1">
                <a:solidFill>
                  <a:srgbClr val="763B0A"/>
                </a:solidFill>
                <a:latin typeface="มอนตี้ Bold"/>
              </a:rPr>
              <a:t>not</a:t>
            </a:r>
            <a:r>
              <a:rPr lang="en-US" sz="3600" i="1" spc="-86" dirty="0" err="1">
                <a:solidFill>
                  <a:srgbClr val="763B0A"/>
                </a:solidFill>
                <a:latin typeface="มอนตี้ Bold"/>
              </a:rPr>
              <a:t>release</a:t>
            </a:r>
            <a:r>
              <a:rPr lang="en-US" sz="3600" spc="-86" dirty="0">
                <a:solidFill>
                  <a:srgbClr val="763B0A"/>
                </a:solidFill>
                <a:latin typeface="มอนตี้ Bold"/>
              </a:rPr>
              <a:t> irrational beliefs</a:t>
            </a:r>
          </a:p>
        </p:txBody>
      </p:sp>
      <p:grpSp>
        <p:nvGrpSpPr>
          <p:cNvPr id="12" name="Group 12"/>
          <p:cNvGrpSpPr/>
          <p:nvPr/>
        </p:nvGrpSpPr>
        <p:grpSpPr>
          <a:xfrm>
            <a:off x="12366090" y="1298910"/>
            <a:ext cx="4893210" cy="8111790"/>
            <a:chOff x="0" y="0"/>
            <a:chExt cx="946093" cy="1568399"/>
          </a:xfrm>
        </p:grpSpPr>
        <p:sp>
          <p:nvSpPr>
            <p:cNvPr id="13" name="Freeform 13"/>
            <p:cNvSpPr/>
            <p:nvPr/>
          </p:nvSpPr>
          <p:spPr>
            <a:xfrm>
              <a:off x="0" y="0"/>
              <a:ext cx="946093" cy="1568399"/>
            </a:xfrm>
            <a:custGeom>
              <a:avLst/>
              <a:gdLst/>
              <a:ahLst/>
              <a:cxnLst/>
              <a:rect l="l" t="t" r="r" b="b"/>
              <a:pathLst>
                <a:path w="946093" h="1568399">
                  <a:moveTo>
                    <a:pt x="77527" y="0"/>
                  </a:moveTo>
                  <a:lnTo>
                    <a:pt x="868566" y="0"/>
                  </a:lnTo>
                  <a:cubicBezTo>
                    <a:pt x="889128" y="0"/>
                    <a:pt x="908847" y="8168"/>
                    <a:pt x="923386" y="22707"/>
                  </a:cubicBezTo>
                  <a:cubicBezTo>
                    <a:pt x="937925" y="37246"/>
                    <a:pt x="946093" y="56965"/>
                    <a:pt x="946093" y="77527"/>
                  </a:cubicBezTo>
                  <a:lnTo>
                    <a:pt x="946093" y="1490873"/>
                  </a:lnTo>
                  <a:cubicBezTo>
                    <a:pt x="946093" y="1511434"/>
                    <a:pt x="937925" y="1531153"/>
                    <a:pt x="923386" y="1545692"/>
                  </a:cubicBezTo>
                  <a:cubicBezTo>
                    <a:pt x="908847" y="1560231"/>
                    <a:pt x="889128" y="1568399"/>
                    <a:pt x="868566" y="1568399"/>
                  </a:cubicBezTo>
                  <a:lnTo>
                    <a:pt x="77527" y="1568399"/>
                  </a:lnTo>
                  <a:cubicBezTo>
                    <a:pt x="56965" y="1568399"/>
                    <a:pt x="37246" y="1560231"/>
                    <a:pt x="22707" y="1545692"/>
                  </a:cubicBezTo>
                  <a:cubicBezTo>
                    <a:pt x="8168" y="1531153"/>
                    <a:pt x="0" y="1511434"/>
                    <a:pt x="0" y="1490873"/>
                  </a:cubicBezTo>
                  <a:lnTo>
                    <a:pt x="0" y="77527"/>
                  </a:lnTo>
                  <a:cubicBezTo>
                    <a:pt x="0" y="56965"/>
                    <a:pt x="8168" y="37246"/>
                    <a:pt x="22707" y="22707"/>
                  </a:cubicBezTo>
                  <a:cubicBezTo>
                    <a:pt x="37246" y="8168"/>
                    <a:pt x="56965" y="0"/>
                    <a:pt x="77527" y="0"/>
                  </a:cubicBezTo>
                  <a:close/>
                </a:path>
              </a:pathLst>
            </a:custGeom>
            <a:solidFill>
              <a:srgbClr val="FDF1E8"/>
            </a:solidFill>
            <a:ln w="95250" cap="rnd">
              <a:solidFill>
                <a:srgbClr val="984E11"/>
              </a:solidFill>
              <a:prstDash val="solid"/>
              <a:round/>
            </a:ln>
          </p:spPr>
          <p:txBody>
            <a:bodyPr/>
            <a:lstStyle/>
            <a:p>
              <a:endParaRPr lang="en-US"/>
            </a:p>
          </p:txBody>
        </p:sp>
        <p:sp>
          <p:nvSpPr>
            <p:cNvPr id="14" name="TextBox 14"/>
            <p:cNvSpPr txBox="1"/>
            <p:nvPr/>
          </p:nvSpPr>
          <p:spPr>
            <a:xfrm>
              <a:off x="0" y="-38100"/>
              <a:ext cx="946093" cy="1606499"/>
            </a:xfrm>
            <a:prstGeom prst="rect">
              <a:avLst/>
            </a:prstGeom>
          </p:spPr>
          <p:txBody>
            <a:bodyPr lIns="29741" tIns="29741" rIns="29741" bIns="29741" rtlCol="0" anchor="ctr"/>
            <a:lstStyle/>
            <a:p>
              <a:pPr algn="ctr">
                <a:lnSpc>
                  <a:spcPts val="1400"/>
                </a:lnSpc>
                <a:spcBef>
                  <a:spcPct val="0"/>
                </a:spcBef>
              </a:pPr>
              <a:endParaRPr/>
            </a:p>
          </p:txBody>
        </p:sp>
      </p:grpSp>
      <p:sp>
        <p:nvSpPr>
          <p:cNvPr id="15" name="TextBox 15"/>
          <p:cNvSpPr txBox="1"/>
          <p:nvPr/>
        </p:nvSpPr>
        <p:spPr>
          <a:xfrm>
            <a:off x="12739562" y="3410278"/>
            <a:ext cx="4146266" cy="4545475"/>
          </a:xfrm>
          <a:prstGeom prst="rect">
            <a:avLst/>
          </a:prstGeom>
        </p:spPr>
        <p:txBody>
          <a:bodyPr lIns="0" tIns="0" rIns="0" bIns="0" rtlCol="0" anchor="t">
            <a:spAutoFit/>
          </a:bodyPr>
          <a:lstStyle/>
          <a:p>
            <a:pPr algn="ctr">
              <a:lnSpc>
                <a:spcPts val="3907"/>
              </a:lnSpc>
            </a:pPr>
            <a:r>
              <a:rPr lang="en-US" sz="4400" spc="-89" dirty="0">
                <a:solidFill>
                  <a:srgbClr val="763B0A"/>
                </a:solidFill>
                <a:latin typeface="มอนตี้ Bold"/>
              </a:rPr>
              <a:t>Learning and practicing new beliefs through </a:t>
            </a:r>
            <a:r>
              <a:rPr lang="en-US" sz="4400" i="1" spc="-89" dirty="0">
                <a:solidFill>
                  <a:srgbClr val="763B0A"/>
                </a:solidFill>
                <a:latin typeface="มอนตี้ Bold"/>
              </a:rPr>
              <a:t>hard work </a:t>
            </a:r>
            <a:r>
              <a:rPr lang="en-US" sz="4400" spc="-89" dirty="0">
                <a:solidFill>
                  <a:srgbClr val="763B0A"/>
                </a:solidFill>
                <a:latin typeface="มอนตี้ Bold"/>
              </a:rPr>
              <a:t>will set us free from irrational beliefs that hold us back</a:t>
            </a:r>
          </a:p>
        </p:txBody>
      </p:sp>
      <p:grpSp>
        <p:nvGrpSpPr>
          <p:cNvPr id="16" name="Group 16"/>
          <p:cNvGrpSpPr/>
          <p:nvPr/>
        </p:nvGrpSpPr>
        <p:grpSpPr>
          <a:xfrm>
            <a:off x="1404169" y="1749546"/>
            <a:ext cx="4146266" cy="942972"/>
            <a:chOff x="0" y="0"/>
            <a:chExt cx="1092021" cy="248355"/>
          </a:xfrm>
        </p:grpSpPr>
        <p:sp>
          <p:nvSpPr>
            <p:cNvPr id="17" name="Freeform 17"/>
            <p:cNvSpPr/>
            <p:nvPr/>
          </p:nvSpPr>
          <p:spPr>
            <a:xfrm>
              <a:off x="0" y="0"/>
              <a:ext cx="1092021" cy="248355"/>
            </a:xfrm>
            <a:custGeom>
              <a:avLst/>
              <a:gdLst/>
              <a:ahLst/>
              <a:cxnLst/>
              <a:rect l="l" t="t" r="r" b="b"/>
              <a:pathLst>
                <a:path w="1092021" h="248355">
                  <a:moveTo>
                    <a:pt x="46680" y="0"/>
                  </a:moveTo>
                  <a:lnTo>
                    <a:pt x="1045341" y="0"/>
                  </a:lnTo>
                  <a:cubicBezTo>
                    <a:pt x="1057721" y="0"/>
                    <a:pt x="1069594" y="4918"/>
                    <a:pt x="1078348" y="13672"/>
                  </a:cubicBezTo>
                  <a:cubicBezTo>
                    <a:pt x="1087103" y="22426"/>
                    <a:pt x="1092021" y="34300"/>
                    <a:pt x="1092021" y="46680"/>
                  </a:cubicBezTo>
                  <a:lnTo>
                    <a:pt x="1092021" y="201675"/>
                  </a:lnTo>
                  <a:cubicBezTo>
                    <a:pt x="1092021" y="214055"/>
                    <a:pt x="1087103" y="225928"/>
                    <a:pt x="1078348" y="234683"/>
                  </a:cubicBezTo>
                  <a:cubicBezTo>
                    <a:pt x="1069594" y="243437"/>
                    <a:pt x="1057721" y="248355"/>
                    <a:pt x="1045341" y="248355"/>
                  </a:cubicBezTo>
                  <a:lnTo>
                    <a:pt x="46680" y="248355"/>
                  </a:lnTo>
                  <a:cubicBezTo>
                    <a:pt x="34300" y="248355"/>
                    <a:pt x="22426" y="243437"/>
                    <a:pt x="13672" y="234683"/>
                  </a:cubicBezTo>
                  <a:cubicBezTo>
                    <a:pt x="4918" y="225928"/>
                    <a:pt x="0" y="214055"/>
                    <a:pt x="0" y="201675"/>
                  </a:cubicBezTo>
                  <a:lnTo>
                    <a:pt x="0" y="46680"/>
                  </a:lnTo>
                  <a:cubicBezTo>
                    <a:pt x="0" y="34300"/>
                    <a:pt x="4918" y="22426"/>
                    <a:pt x="13672" y="13672"/>
                  </a:cubicBezTo>
                  <a:cubicBezTo>
                    <a:pt x="22426" y="4918"/>
                    <a:pt x="34300" y="0"/>
                    <a:pt x="46680" y="0"/>
                  </a:cubicBezTo>
                  <a:close/>
                </a:path>
              </a:pathLst>
            </a:custGeom>
            <a:solidFill>
              <a:srgbClr val="FDBFD5"/>
            </a:solidFill>
            <a:ln cap="rnd">
              <a:noFill/>
              <a:prstDash val="solid"/>
              <a:round/>
            </a:ln>
          </p:spPr>
          <p:txBody>
            <a:bodyPr/>
            <a:lstStyle/>
            <a:p>
              <a:endParaRPr lang="en-US"/>
            </a:p>
          </p:txBody>
        </p:sp>
        <p:sp>
          <p:nvSpPr>
            <p:cNvPr id="18" name="TextBox 18"/>
            <p:cNvSpPr txBox="1"/>
            <p:nvPr/>
          </p:nvSpPr>
          <p:spPr>
            <a:xfrm>
              <a:off x="0" y="-66675"/>
              <a:ext cx="1092021"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1</a:t>
              </a:r>
            </a:p>
          </p:txBody>
        </p:sp>
      </p:grpSp>
      <p:grpSp>
        <p:nvGrpSpPr>
          <p:cNvPr id="19" name="Group 19"/>
          <p:cNvGrpSpPr/>
          <p:nvPr/>
        </p:nvGrpSpPr>
        <p:grpSpPr>
          <a:xfrm>
            <a:off x="6729267" y="4335633"/>
            <a:ext cx="4840560" cy="942972"/>
            <a:chOff x="0" y="0"/>
            <a:chExt cx="1274880" cy="248355"/>
          </a:xfrm>
        </p:grpSpPr>
        <p:sp>
          <p:nvSpPr>
            <p:cNvPr id="20" name="Freeform 20"/>
            <p:cNvSpPr/>
            <p:nvPr/>
          </p:nvSpPr>
          <p:spPr>
            <a:xfrm>
              <a:off x="0" y="0"/>
              <a:ext cx="1274880" cy="248355"/>
            </a:xfrm>
            <a:custGeom>
              <a:avLst/>
              <a:gdLst/>
              <a:ahLst/>
              <a:cxnLst/>
              <a:rect l="l" t="t" r="r" b="b"/>
              <a:pathLst>
                <a:path w="1274880" h="248355">
                  <a:moveTo>
                    <a:pt x="39985" y="0"/>
                  </a:moveTo>
                  <a:lnTo>
                    <a:pt x="1234895" y="0"/>
                  </a:lnTo>
                  <a:cubicBezTo>
                    <a:pt x="1256978" y="0"/>
                    <a:pt x="1274880" y="17902"/>
                    <a:pt x="1274880" y="39985"/>
                  </a:cubicBezTo>
                  <a:lnTo>
                    <a:pt x="1274880" y="208370"/>
                  </a:lnTo>
                  <a:cubicBezTo>
                    <a:pt x="1274880" y="230453"/>
                    <a:pt x="1256978" y="248355"/>
                    <a:pt x="1234895" y="248355"/>
                  </a:cubicBezTo>
                  <a:lnTo>
                    <a:pt x="39985" y="248355"/>
                  </a:lnTo>
                  <a:cubicBezTo>
                    <a:pt x="17902" y="248355"/>
                    <a:pt x="0" y="230453"/>
                    <a:pt x="0" y="208370"/>
                  </a:cubicBezTo>
                  <a:lnTo>
                    <a:pt x="0" y="39985"/>
                  </a:lnTo>
                  <a:cubicBezTo>
                    <a:pt x="0" y="17902"/>
                    <a:pt x="17902" y="0"/>
                    <a:pt x="39985" y="0"/>
                  </a:cubicBezTo>
                  <a:close/>
                </a:path>
              </a:pathLst>
            </a:custGeom>
            <a:solidFill>
              <a:srgbClr val="FDBFD5"/>
            </a:solidFill>
            <a:ln cap="rnd">
              <a:noFill/>
              <a:prstDash val="solid"/>
              <a:round/>
            </a:ln>
          </p:spPr>
          <p:txBody>
            <a:bodyPr/>
            <a:lstStyle/>
            <a:p>
              <a:endParaRPr lang="en-US"/>
            </a:p>
          </p:txBody>
        </p:sp>
        <p:sp>
          <p:nvSpPr>
            <p:cNvPr id="21" name="TextBox 21"/>
            <p:cNvSpPr txBox="1"/>
            <p:nvPr/>
          </p:nvSpPr>
          <p:spPr>
            <a:xfrm>
              <a:off x="0" y="-66675"/>
              <a:ext cx="1274880"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2</a:t>
              </a:r>
            </a:p>
          </p:txBody>
        </p:sp>
      </p:grpSp>
      <p:grpSp>
        <p:nvGrpSpPr>
          <p:cNvPr id="22" name="Group 22"/>
          <p:cNvGrpSpPr/>
          <p:nvPr/>
        </p:nvGrpSpPr>
        <p:grpSpPr>
          <a:xfrm>
            <a:off x="12739562" y="1766503"/>
            <a:ext cx="4148263" cy="942972"/>
            <a:chOff x="0" y="0"/>
            <a:chExt cx="1092547" cy="248355"/>
          </a:xfrm>
        </p:grpSpPr>
        <p:sp>
          <p:nvSpPr>
            <p:cNvPr id="23" name="Freeform 23"/>
            <p:cNvSpPr/>
            <p:nvPr/>
          </p:nvSpPr>
          <p:spPr>
            <a:xfrm>
              <a:off x="0" y="0"/>
              <a:ext cx="1092547" cy="248355"/>
            </a:xfrm>
            <a:custGeom>
              <a:avLst/>
              <a:gdLst/>
              <a:ahLst/>
              <a:cxnLst/>
              <a:rect l="l" t="t" r="r" b="b"/>
              <a:pathLst>
                <a:path w="1092547" h="248355">
                  <a:moveTo>
                    <a:pt x="46658" y="0"/>
                  </a:moveTo>
                  <a:lnTo>
                    <a:pt x="1045889" y="0"/>
                  </a:lnTo>
                  <a:cubicBezTo>
                    <a:pt x="1071657" y="0"/>
                    <a:pt x="1092547" y="20889"/>
                    <a:pt x="1092547" y="46658"/>
                  </a:cubicBezTo>
                  <a:lnTo>
                    <a:pt x="1092547" y="201697"/>
                  </a:lnTo>
                  <a:cubicBezTo>
                    <a:pt x="1092547" y="214072"/>
                    <a:pt x="1087631" y="225939"/>
                    <a:pt x="1078881" y="234689"/>
                  </a:cubicBezTo>
                  <a:cubicBezTo>
                    <a:pt x="1070131" y="243439"/>
                    <a:pt x="1058263" y="248355"/>
                    <a:pt x="1045889" y="248355"/>
                  </a:cubicBezTo>
                  <a:lnTo>
                    <a:pt x="46658" y="248355"/>
                  </a:lnTo>
                  <a:cubicBezTo>
                    <a:pt x="20889" y="248355"/>
                    <a:pt x="0" y="227465"/>
                    <a:pt x="0" y="201697"/>
                  </a:cubicBezTo>
                  <a:lnTo>
                    <a:pt x="0" y="46658"/>
                  </a:lnTo>
                  <a:cubicBezTo>
                    <a:pt x="0" y="20889"/>
                    <a:pt x="20889" y="0"/>
                    <a:pt x="46658" y="0"/>
                  </a:cubicBezTo>
                  <a:close/>
                </a:path>
              </a:pathLst>
            </a:custGeom>
            <a:solidFill>
              <a:srgbClr val="FDBFD5"/>
            </a:solidFill>
            <a:ln cap="rnd">
              <a:noFill/>
              <a:prstDash val="solid"/>
              <a:round/>
            </a:ln>
          </p:spPr>
          <p:txBody>
            <a:bodyPr/>
            <a:lstStyle/>
            <a:p>
              <a:endParaRPr lang="en-US"/>
            </a:p>
          </p:txBody>
        </p:sp>
        <p:sp>
          <p:nvSpPr>
            <p:cNvPr id="24" name="TextBox 24"/>
            <p:cNvSpPr txBox="1"/>
            <p:nvPr/>
          </p:nvSpPr>
          <p:spPr>
            <a:xfrm>
              <a:off x="0" y="-66675"/>
              <a:ext cx="1092547"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3</a:t>
              </a:r>
            </a:p>
          </p:txBody>
        </p:sp>
      </p:grpSp>
      <p:sp>
        <p:nvSpPr>
          <p:cNvPr id="26" name="TextBox 25">
            <a:extLst>
              <a:ext uri="{FF2B5EF4-FFF2-40B4-BE49-F238E27FC236}">
                <a16:creationId xmlns:a16="http://schemas.microsoft.com/office/drawing/2014/main" id="{339B5B98-778D-18E8-CD0E-A7EDCF31C191}"/>
              </a:ext>
            </a:extLst>
          </p:cNvPr>
          <p:cNvSpPr txBox="1"/>
          <p:nvPr/>
        </p:nvSpPr>
        <p:spPr>
          <a:xfrm>
            <a:off x="-609600" y="9494818"/>
            <a:ext cx="10044952" cy="569580"/>
          </a:xfrm>
          <a:prstGeom prst="rect">
            <a:avLst/>
          </a:prstGeom>
          <a:noFill/>
        </p:spPr>
        <p:txBody>
          <a:bodyPr wrap="square">
            <a:spAutoFit/>
          </a:bodyPr>
          <a:lstStyle/>
          <a:p>
            <a:pPr marL="457200" marR="0">
              <a:lnSpc>
                <a:spcPct val="200000"/>
              </a:lnSpc>
              <a:spcBef>
                <a:spcPts val="0"/>
              </a:spcBef>
              <a:spcAft>
                <a:spcPts val="0"/>
              </a:spcAft>
            </a:pPr>
            <a:r>
              <a:rPr lang="en-US" sz="1800" dirty="0">
                <a:effectLst/>
                <a:latin typeface="Times New Roman" panose="02020603050405020304" pitchFamily="18" charset="0"/>
                <a:ea typeface="Aptos" panose="020B0004020202020204" pitchFamily="34" charset="0"/>
                <a:cs typeface="Aptos" panose="020B0004020202020204" pitchFamily="34" charset="0"/>
              </a:rPr>
              <a:t>  (</a:t>
            </a:r>
            <a:r>
              <a:rPr lang="en-US" sz="1800" kern="0" dirty="0">
                <a:effectLst/>
                <a:latin typeface="Aptos" panose="020B0004020202020204" pitchFamily="34" charset="0"/>
                <a:ea typeface="Calibri" panose="020F0502020204030204" pitchFamily="34" charset="0"/>
                <a:cs typeface="Aptos" panose="020B0004020202020204" pitchFamily="34" charset="0"/>
              </a:rPr>
              <a:t>"What is Rational Emotive Behavior Therapy (REBT)? - REBT Network," n.d.).</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77673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799804" y="-5589596"/>
            <a:ext cx="12074733" cy="21466192"/>
          </a:xfrm>
          <a:custGeom>
            <a:avLst/>
            <a:gdLst/>
            <a:ahLst/>
            <a:cxnLst/>
            <a:rect l="l" t="t" r="r" b="b"/>
            <a:pathLst>
              <a:path w="12074733" h="21466192">
                <a:moveTo>
                  <a:pt x="0" y="0"/>
                </a:moveTo>
                <a:lnTo>
                  <a:pt x="12074733" y="0"/>
                </a:lnTo>
                <a:lnTo>
                  <a:pt x="12074733" y="21466192"/>
                </a:lnTo>
                <a:lnTo>
                  <a:pt x="0" y="21466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859227" y="1232068"/>
            <a:ext cx="16287058" cy="8612397"/>
            <a:chOff x="0" y="0"/>
            <a:chExt cx="3149072" cy="1665191"/>
          </a:xfrm>
        </p:grpSpPr>
        <p:sp>
          <p:nvSpPr>
            <p:cNvPr id="4" name="Freeform 4"/>
            <p:cNvSpPr/>
            <p:nvPr/>
          </p:nvSpPr>
          <p:spPr>
            <a:xfrm>
              <a:off x="0" y="0"/>
              <a:ext cx="3149072" cy="1665191"/>
            </a:xfrm>
            <a:custGeom>
              <a:avLst/>
              <a:gdLst/>
              <a:ahLst/>
              <a:cxnLst/>
              <a:rect l="l" t="t" r="r" b="b"/>
              <a:pathLst>
                <a:path w="3149072" h="1665191">
                  <a:moveTo>
                    <a:pt x="23292" y="0"/>
                  </a:moveTo>
                  <a:lnTo>
                    <a:pt x="3125780" y="0"/>
                  </a:lnTo>
                  <a:cubicBezTo>
                    <a:pt x="3138644" y="0"/>
                    <a:pt x="3149072" y="10428"/>
                    <a:pt x="3149072" y="23292"/>
                  </a:cubicBezTo>
                  <a:lnTo>
                    <a:pt x="3149072" y="1641899"/>
                  </a:lnTo>
                  <a:cubicBezTo>
                    <a:pt x="3149072" y="1654763"/>
                    <a:pt x="3138644" y="1665191"/>
                    <a:pt x="3125780" y="1665191"/>
                  </a:cubicBezTo>
                  <a:lnTo>
                    <a:pt x="23292" y="1665191"/>
                  </a:lnTo>
                  <a:cubicBezTo>
                    <a:pt x="10428" y="1665191"/>
                    <a:pt x="0" y="1654763"/>
                    <a:pt x="0" y="1641899"/>
                  </a:cubicBezTo>
                  <a:lnTo>
                    <a:pt x="0" y="23292"/>
                  </a:lnTo>
                  <a:cubicBezTo>
                    <a:pt x="0" y="10428"/>
                    <a:pt x="10428" y="0"/>
                    <a:pt x="23292"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3149072" cy="1703291"/>
            </a:xfrm>
            <a:prstGeom prst="rect">
              <a:avLst/>
            </a:prstGeom>
          </p:spPr>
          <p:txBody>
            <a:bodyPr lIns="29741" tIns="29741" rIns="29741" bIns="29741" rtlCol="0" anchor="ctr"/>
            <a:lstStyle/>
            <a:p>
              <a:pPr algn="ctr">
                <a:lnSpc>
                  <a:spcPts val="1400"/>
                </a:lnSpc>
                <a:spcBef>
                  <a:spcPct val="0"/>
                </a:spcBef>
              </a:pPr>
              <a:endParaRPr/>
            </a:p>
          </p:txBody>
        </p:sp>
      </p:grpSp>
      <p:grpSp>
        <p:nvGrpSpPr>
          <p:cNvPr id="6" name="Group 6"/>
          <p:cNvGrpSpPr/>
          <p:nvPr/>
        </p:nvGrpSpPr>
        <p:grpSpPr>
          <a:xfrm>
            <a:off x="3291493" y="2404616"/>
            <a:ext cx="4205076" cy="6877034"/>
            <a:chOff x="0" y="0"/>
            <a:chExt cx="1915055" cy="430959"/>
          </a:xfrm>
        </p:grpSpPr>
        <p:sp>
          <p:nvSpPr>
            <p:cNvPr id="7" name="Freeform 7"/>
            <p:cNvSpPr/>
            <p:nvPr/>
          </p:nvSpPr>
          <p:spPr>
            <a:xfrm>
              <a:off x="0" y="0"/>
              <a:ext cx="1915055" cy="430959"/>
            </a:xfrm>
            <a:custGeom>
              <a:avLst/>
              <a:gdLst/>
              <a:ahLst/>
              <a:cxnLst/>
              <a:rect l="l" t="t" r="r" b="b"/>
              <a:pathLst>
                <a:path w="1915055" h="430959">
                  <a:moveTo>
                    <a:pt x="38300" y="0"/>
                  </a:moveTo>
                  <a:lnTo>
                    <a:pt x="1876755" y="0"/>
                  </a:lnTo>
                  <a:cubicBezTo>
                    <a:pt x="1886913" y="0"/>
                    <a:pt x="1896655" y="4035"/>
                    <a:pt x="1903837" y="11218"/>
                  </a:cubicBezTo>
                  <a:cubicBezTo>
                    <a:pt x="1911020" y="18401"/>
                    <a:pt x="1915055" y="28143"/>
                    <a:pt x="1915055" y="38300"/>
                  </a:cubicBezTo>
                  <a:lnTo>
                    <a:pt x="1915055" y="392659"/>
                  </a:lnTo>
                  <a:cubicBezTo>
                    <a:pt x="1915055" y="402817"/>
                    <a:pt x="1911020" y="412558"/>
                    <a:pt x="1903837" y="419741"/>
                  </a:cubicBezTo>
                  <a:cubicBezTo>
                    <a:pt x="1896655" y="426924"/>
                    <a:pt x="1886913" y="430959"/>
                    <a:pt x="1876755" y="430959"/>
                  </a:cubicBezTo>
                  <a:lnTo>
                    <a:pt x="38300" y="430959"/>
                  </a:lnTo>
                  <a:cubicBezTo>
                    <a:pt x="28143" y="430959"/>
                    <a:pt x="18401" y="426924"/>
                    <a:pt x="11218" y="419741"/>
                  </a:cubicBezTo>
                  <a:cubicBezTo>
                    <a:pt x="4035" y="412558"/>
                    <a:pt x="0" y="402817"/>
                    <a:pt x="0" y="392659"/>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dirty="0"/>
            </a:p>
          </p:txBody>
        </p:sp>
        <p:sp>
          <p:nvSpPr>
            <p:cNvPr id="8" name="TextBox 8"/>
            <p:cNvSpPr txBox="1"/>
            <p:nvPr/>
          </p:nvSpPr>
          <p:spPr>
            <a:xfrm>
              <a:off x="0" y="-38100"/>
              <a:ext cx="1915055" cy="469059"/>
            </a:xfrm>
            <a:prstGeom prst="rect">
              <a:avLst/>
            </a:prstGeom>
          </p:spPr>
          <p:txBody>
            <a:bodyPr lIns="29741" tIns="29741" rIns="29741" bIns="29741" rtlCol="0" anchor="ctr"/>
            <a:lstStyle/>
            <a:p>
              <a:pPr algn="ctr">
                <a:lnSpc>
                  <a:spcPts val="1400"/>
                </a:lnSpc>
                <a:spcBef>
                  <a:spcPct val="0"/>
                </a:spcBef>
              </a:pPr>
              <a:endParaRPr/>
            </a:p>
          </p:txBody>
        </p:sp>
      </p:grpSp>
      <p:grpSp>
        <p:nvGrpSpPr>
          <p:cNvPr id="9" name="Group 9"/>
          <p:cNvGrpSpPr/>
          <p:nvPr/>
        </p:nvGrpSpPr>
        <p:grpSpPr>
          <a:xfrm>
            <a:off x="4174118" y="2681310"/>
            <a:ext cx="2442793" cy="1196127"/>
            <a:chOff x="83935" y="-24456"/>
            <a:chExt cx="436894" cy="315030"/>
          </a:xfrm>
        </p:grpSpPr>
        <p:sp>
          <p:nvSpPr>
            <p:cNvPr id="10" name="Freeform 10"/>
            <p:cNvSpPr/>
            <p:nvPr/>
          </p:nvSpPr>
          <p:spPr>
            <a:xfrm>
              <a:off x="98726" y="15128"/>
              <a:ext cx="422103" cy="248355"/>
            </a:xfrm>
            <a:custGeom>
              <a:avLst/>
              <a:gdLst/>
              <a:ahLst/>
              <a:cxnLst/>
              <a:rect l="l" t="t" r="r" b="b"/>
              <a:pathLst>
                <a:path w="422103" h="248355">
                  <a:moveTo>
                    <a:pt x="120766" y="0"/>
                  </a:moveTo>
                  <a:lnTo>
                    <a:pt x="301337" y="0"/>
                  </a:lnTo>
                  <a:cubicBezTo>
                    <a:pt x="368034" y="0"/>
                    <a:pt x="422103" y="54069"/>
                    <a:pt x="422103" y="120766"/>
                  </a:cubicBezTo>
                  <a:lnTo>
                    <a:pt x="422103" y="127589"/>
                  </a:lnTo>
                  <a:cubicBezTo>
                    <a:pt x="422103" y="159618"/>
                    <a:pt x="409380" y="190335"/>
                    <a:pt x="386732" y="212983"/>
                  </a:cubicBezTo>
                  <a:cubicBezTo>
                    <a:pt x="364084" y="235631"/>
                    <a:pt x="333366" y="248355"/>
                    <a:pt x="301337" y="248355"/>
                  </a:cubicBezTo>
                  <a:lnTo>
                    <a:pt x="120766" y="248355"/>
                  </a:lnTo>
                  <a:cubicBezTo>
                    <a:pt x="54069" y="248355"/>
                    <a:pt x="0" y="194286"/>
                    <a:pt x="0" y="127589"/>
                  </a:cubicBezTo>
                  <a:lnTo>
                    <a:pt x="0" y="120766"/>
                  </a:lnTo>
                  <a:cubicBezTo>
                    <a:pt x="0" y="54069"/>
                    <a:pt x="54069" y="0"/>
                    <a:pt x="120766" y="0"/>
                  </a:cubicBezTo>
                  <a:close/>
                </a:path>
              </a:pathLst>
            </a:custGeom>
            <a:solidFill>
              <a:srgbClr val="FDBFD5"/>
            </a:solidFill>
            <a:ln cap="rnd">
              <a:noFill/>
              <a:prstDash val="solid"/>
              <a:round/>
            </a:ln>
          </p:spPr>
          <p:txBody>
            <a:bodyPr/>
            <a:lstStyle/>
            <a:p>
              <a:endParaRPr lang="en-US"/>
            </a:p>
          </p:txBody>
        </p:sp>
        <p:sp>
          <p:nvSpPr>
            <p:cNvPr id="11" name="TextBox 11"/>
            <p:cNvSpPr txBox="1"/>
            <p:nvPr/>
          </p:nvSpPr>
          <p:spPr>
            <a:xfrm>
              <a:off x="83935" y="-24456"/>
              <a:ext cx="422103"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Goal 1</a:t>
              </a:r>
            </a:p>
          </p:txBody>
        </p:sp>
      </p:grpSp>
      <p:grpSp>
        <p:nvGrpSpPr>
          <p:cNvPr id="24" name="Group 24"/>
          <p:cNvGrpSpPr/>
          <p:nvPr/>
        </p:nvGrpSpPr>
        <p:grpSpPr>
          <a:xfrm>
            <a:off x="4451746" y="652738"/>
            <a:ext cx="9412735" cy="1589133"/>
            <a:chOff x="-7435" y="-42863"/>
            <a:chExt cx="2479074" cy="418537"/>
          </a:xfrm>
        </p:grpSpPr>
        <p:sp>
          <p:nvSpPr>
            <p:cNvPr id="25" name="Freeform 25"/>
            <p:cNvSpPr/>
            <p:nvPr/>
          </p:nvSpPr>
          <p:spPr>
            <a:xfrm>
              <a:off x="0" y="0"/>
              <a:ext cx="2471639" cy="332812"/>
            </a:xfrm>
            <a:custGeom>
              <a:avLst/>
              <a:gdLst/>
              <a:ahLst/>
              <a:cxnLst/>
              <a:rect l="l" t="t" r="r" b="b"/>
              <a:pathLst>
                <a:path w="2471639" h="332812">
                  <a:moveTo>
                    <a:pt x="20624" y="0"/>
                  </a:moveTo>
                  <a:lnTo>
                    <a:pt x="2451015" y="0"/>
                  </a:lnTo>
                  <a:cubicBezTo>
                    <a:pt x="2462406" y="0"/>
                    <a:pt x="2471639" y="9234"/>
                    <a:pt x="2471639" y="20624"/>
                  </a:cubicBezTo>
                  <a:lnTo>
                    <a:pt x="2471639" y="312188"/>
                  </a:lnTo>
                  <a:cubicBezTo>
                    <a:pt x="2471639" y="317658"/>
                    <a:pt x="2469466" y="322904"/>
                    <a:pt x="2465599" y="326771"/>
                  </a:cubicBezTo>
                  <a:cubicBezTo>
                    <a:pt x="2461731" y="330639"/>
                    <a:pt x="2456485" y="332812"/>
                    <a:pt x="2451015" y="332812"/>
                  </a:cubicBezTo>
                  <a:lnTo>
                    <a:pt x="20624" y="332812"/>
                  </a:lnTo>
                  <a:cubicBezTo>
                    <a:pt x="15154" y="332812"/>
                    <a:pt x="9908" y="330639"/>
                    <a:pt x="6041" y="326771"/>
                  </a:cubicBezTo>
                  <a:cubicBezTo>
                    <a:pt x="2173" y="322904"/>
                    <a:pt x="0" y="317658"/>
                    <a:pt x="0" y="312188"/>
                  </a:cubicBezTo>
                  <a:lnTo>
                    <a:pt x="0" y="20624"/>
                  </a:lnTo>
                  <a:cubicBezTo>
                    <a:pt x="0" y="15154"/>
                    <a:pt x="2173" y="9908"/>
                    <a:pt x="6041" y="6041"/>
                  </a:cubicBezTo>
                  <a:cubicBezTo>
                    <a:pt x="9908" y="2173"/>
                    <a:pt x="15154" y="0"/>
                    <a:pt x="20624" y="0"/>
                  </a:cubicBezTo>
                  <a:close/>
                </a:path>
              </a:pathLst>
            </a:custGeom>
            <a:solidFill>
              <a:srgbClr val="FFA030"/>
            </a:solidFill>
            <a:ln w="76200" cap="rnd">
              <a:solidFill>
                <a:srgbClr val="984E11"/>
              </a:solidFill>
              <a:prstDash val="solid"/>
              <a:round/>
            </a:ln>
          </p:spPr>
          <p:txBody>
            <a:bodyPr/>
            <a:lstStyle/>
            <a:p>
              <a:endParaRPr lang="en-US"/>
            </a:p>
          </p:txBody>
        </p:sp>
        <p:sp>
          <p:nvSpPr>
            <p:cNvPr id="26" name="TextBox 26"/>
            <p:cNvSpPr txBox="1"/>
            <p:nvPr/>
          </p:nvSpPr>
          <p:spPr>
            <a:xfrm>
              <a:off x="-7435" y="-42863"/>
              <a:ext cx="2471639" cy="418537"/>
            </a:xfrm>
            <a:prstGeom prst="rect">
              <a:avLst/>
            </a:prstGeom>
          </p:spPr>
          <p:txBody>
            <a:bodyPr lIns="50800" tIns="50800" rIns="50800" bIns="50800" rtlCol="0" anchor="ctr"/>
            <a:lstStyle/>
            <a:p>
              <a:pPr algn="ctr">
                <a:lnSpc>
                  <a:spcPts val="6019"/>
                </a:lnSpc>
              </a:pPr>
              <a:r>
                <a:rPr lang="en-US" sz="5400" spc="253" dirty="0">
                  <a:solidFill>
                    <a:srgbClr val="FFFFFF"/>
                  </a:solidFill>
                  <a:latin typeface="Tropika"/>
                </a:rPr>
                <a:t>CLASS GOAL 1</a:t>
              </a:r>
            </a:p>
          </p:txBody>
        </p:sp>
      </p:grpSp>
      <p:sp>
        <p:nvSpPr>
          <p:cNvPr id="28" name="TextBox 28"/>
          <p:cNvSpPr txBox="1"/>
          <p:nvPr/>
        </p:nvSpPr>
        <p:spPr>
          <a:xfrm>
            <a:off x="3764859" y="4040182"/>
            <a:ext cx="3178612" cy="4749377"/>
          </a:xfrm>
          <a:prstGeom prst="rect">
            <a:avLst/>
          </a:prstGeom>
        </p:spPr>
        <p:txBody>
          <a:bodyPr wrap="square" lIns="0" tIns="0" rIns="0" bIns="0" rtlCol="0" anchor="t">
            <a:spAutoFit/>
          </a:bodyPr>
          <a:lstStyle/>
          <a:p>
            <a:pPr marL="570709" lvl="1" indent="-285355">
              <a:lnSpc>
                <a:spcPts val="3700"/>
              </a:lnSpc>
              <a:buFont typeface="Arial"/>
              <a:buChar char="•"/>
            </a:pPr>
            <a:r>
              <a:rPr lang="en-US" sz="3200" spc="-84" dirty="0">
                <a:solidFill>
                  <a:schemeClr val="accent6"/>
                </a:solidFill>
                <a:latin typeface="มอนตี้ Bold"/>
              </a:rPr>
              <a:t>Distinguish key individuals and describe their beliefs that contribute to the foundations of REBT </a:t>
            </a:r>
          </a:p>
        </p:txBody>
      </p:sp>
      <p:pic>
        <p:nvPicPr>
          <p:cNvPr id="6146" name="Picture 2" descr="Funny Goals Memes to Propel Your 2024 Success">
            <a:extLst>
              <a:ext uri="{FF2B5EF4-FFF2-40B4-BE49-F238E27FC236}">
                <a16:creationId xmlns:a16="http://schemas.microsoft.com/office/drawing/2014/main" id="{507CA198-58D5-4D69-8371-A676D2D8EB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8141" y="2262525"/>
            <a:ext cx="5715000" cy="733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27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156191" y="-490801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711567" y="1327419"/>
            <a:ext cx="15183701" cy="7742018"/>
            <a:chOff x="0" y="0"/>
            <a:chExt cx="2935740" cy="1496905"/>
          </a:xfrm>
        </p:grpSpPr>
        <p:sp>
          <p:nvSpPr>
            <p:cNvPr id="4" name="Freeform 4"/>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2171216" y="2745407"/>
            <a:ext cx="14264401" cy="4796185"/>
          </a:xfrm>
          <a:prstGeom prst="rect">
            <a:avLst/>
          </a:prstGeom>
        </p:spPr>
        <p:txBody>
          <a:bodyPr wrap="square" lIns="0" tIns="0" rIns="0" bIns="0" rtlCol="0" anchor="t">
            <a:spAutoFit/>
          </a:bodyPr>
          <a:lstStyle/>
          <a:p>
            <a:pPr algn="ctr">
              <a:lnSpc>
                <a:spcPts val="18692"/>
              </a:lnSpc>
            </a:pPr>
            <a:r>
              <a:rPr lang="en-US" sz="18800" spc="900" dirty="0">
                <a:solidFill>
                  <a:srgbClr val="FAB30C"/>
                </a:solidFill>
                <a:latin typeface="Lucky Bones"/>
              </a:rPr>
              <a:t>Key Constructs</a:t>
            </a:r>
          </a:p>
        </p:txBody>
      </p:sp>
      <p:sp>
        <p:nvSpPr>
          <p:cNvPr id="7" name="Freeform 7"/>
          <p:cNvSpPr/>
          <p:nvPr/>
        </p:nvSpPr>
        <p:spPr>
          <a:xfrm rot="-1712785">
            <a:off x="13522054" y="277577"/>
            <a:ext cx="3689018" cy="3195612"/>
          </a:xfrm>
          <a:custGeom>
            <a:avLst/>
            <a:gdLst/>
            <a:ahLst/>
            <a:cxnLst/>
            <a:rect l="l" t="t" r="r" b="b"/>
            <a:pathLst>
              <a:path w="3689018" h="3195612">
                <a:moveTo>
                  <a:pt x="0" y="0"/>
                </a:moveTo>
                <a:lnTo>
                  <a:pt x="3689018" y="0"/>
                </a:lnTo>
                <a:lnTo>
                  <a:pt x="3689018" y="3195612"/>
                </a:lnTo>
                <a:lnTo>
                  <a:pt x="0" y="31956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3650892">
            <a:off x="15667913" y="2524977"/>
            <a:ext cx="2473638" cy="2142789"/>
          </a:xfrm>
          <a:custGeom>
            <a:avLst/>
            <a:gdLst/>
            <a:ahLst/>
            <a:cxnLst/>
            <a:rect l="l" t="t" r="r" b="b"/>
            <a:pathLst>
              <a:path w="2473638" h="2142789">
                <a:moveTo>
                  <a:pt x="0" y="0"/>
                </a:moveTo>
                <a:lnTo>
                  <a:pt x="2473638" y="0"/>
                </a:lnTo>
                <a:lnTo>
                  <a:pt x="2473638" y="2142788"/>
                </a:lnTo>
                <a:lnTo>
                  <a:pt x="0" y="2142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3610037">
            <a:off x="-92200" y="5008776"/>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5400000">
            <a:off x="2055860" y="7340890"/>
            <a:ext cx="2748456" cy="2380850"/>
          </a:xfrm>
          <a:custGeom>
            <a:avLst/>
            <a:gdLst/>
            <a:ahLst/>
            <a:cxnLst/>
            <a:rect l="l" t="t" r="r" b="b"/>
            <a:pathLst>
              <a:path w="2748456" h="2380850">
                <a:moveTo>
                  <a:pt x="0" y="0"/>
                </a:moveTo>
                <a:lnTo>
                  <a:pt x="2748456" y="0"/>
                </a:lnTo>
                <a:lnTo>
                  <a:pt x="2748456" y="2380850"/>
                </a:lnTo>
                <a:lnTo>
                  <a:pt x="0" y="2380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370891" y="-4531318"/>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96684" y="1178056"/>
            <a:ext cx="4893210" cy="7959390"/>
            <a:chOff x="0" y="0"/>
            <a:chExt cx="946093" cy="1538933"/>
          </a:xfrm>
        </p:grpSpPr>
        <p:sp>
          <p:nvSpPr>
            <p:cNvPr id="4" name="Freeform 4"/>
            <p:cNvSpPr/>
            <p:nvPr/>
          </p:nvSpPr>
          <p:spPr>
            <a:xfrm>
              <a:off x="0" y="0"/>
              <a:ext cx="946093" cy="1538933"/>
            </a:xfrm>
            <a:custGeom>
              <a:avLst/>
              <a:gdLst/>
              <a:ahLst/>
              <a:cxnLst/>
              <a:rect l="l" t="t" r="r" b="b"/>
              <a:pathLst>
                <a:path w="946093" h="1538933">
                  <a:moveTo>
                    <a:pt x="77527" y="0"/>
                  </a:moveTo>
                  <a:lnTo>
                    <a:pt x="868566" y="0"/>
                  </a:lnTo>
                  <a:cubicBezTo>
                    <a:pt x="889128" y="0"/>
                    <a:pt x="908847" y="8168"/>
                    <a:pt x="923386" y="22707"/>
                  </a:cubicBezTo>
                  <a:cubicBezTo>
                    <a:pt x="937925" y="37246"/>
                    <a:pt x="946093" y="56965"/>
                    <a:pt x="946093" y="77527"/>
                  </a:cubicBezTo>
                  <a:lnTo>
                    <a:pt x="946093" y="1461406"/>
                  </a:lnTo>
                  <a:cubicBezTo>
                    <a:pt x="946093" y="1481968"/>
                    <a:pt x="937925" y="1501687"/>
                    <a:pt x="923386" y="1516226"/>
                  </a:cubicBezTo>
                  <a:cubicBezTo>
                    <a:pt x="908847" y="1530765"/>
                    <a:pt x="889128" y="1538933"/>
                    <a:pt x="868566" y="1538933"/>
                  </a:cubicBezTo>
                  <a:lnTo>
                    <a:pt x="77527" y="1538933"/>
                  </a:lnTo>
                  <a:cubicBezTo>
                    <a:pt x="56965" y="1538933"/>
                    <a:pt x="37246" y="1530765"/>
                    <a:pt x="22707" y="1516226"/>
                  </a:cubicBezTo>
                  <a:cubicBezTo>
                    <a:pt x="8168" y="1501687"/>
                    <a:pt x="0" y="1481968"/>
                    <a:pt x="0" y="1461406"/>
                  </a:cubicBezTo>
                  <a:lnTo>
                    <a:pt x="0" y="77527"/>
                  </a:lnTo>
                  <a:cubicBezTo>
                    <a:pt x="0" y="56965"/>
                    <a:pt x="8168" y="37246"/>
                    <a:pt x="22707" y="22707"/>
                  </a:cubicBezTo>
                  <a:cubicBezTo>
                    <a:pt x="37246" y="8168"/>
                    <a:pt x="56965" y="0"/>
                    <a:pt x="77527"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946093" cy="1577033"/>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4940392" y="1028700"/>
            <a:ext cx="8524752" cy="1814023"/>
          </a:xfrm>
          <a:prstGeom prst="rect">
            <a:avLst/>
          </a:prstGeom>
        </p:spPr>
        <p:txBody>
          <a:bodyPr wrap="square" lIns="0" tIns="0" rIns="0" bIns="0" rtlCol="0" anchor="t">
            <a:spAutoFit/>
          </a:bodyPr>
          <a:lstStyle/>
          <a:p>
            <a:pPr algn="ctr">
              <a:lnSpc>
                <a:spcPts val="16768"/>
              </a:lnSpc>
            </a:pPr>
            <a:r>
              <a:rPr lang="en-US" sz="6600" spc="479" dirty="0">
                <a:solidFill>
                  <a:schemeClr val="accent5"/>
                </a:solidFill>
                <a:latin typeface="Lucky Bones"/>
              </a:rPr>
              <a:t>Function of Psyche</a:t>
            </a:r>
          </a:p>
        </p:txBody>
      </p:sp>
      <p:sp>
        <p:nvSpPr>
          <p:cNvPr id="7" name="TextBox 7"/>
          <p:cNvSpPr txBox="1"/>
          <p:nvPr/>
        </p:nvSpPr>
        <p:spPr>
          <a:xfrm>
            <a:off x="295920" y="3019517"/>
            <a:ext cx="4448678" cy="5001369"/>
          </a:xfrm>
          <a:prstGeom prst="rect">
            <a:avLst/>
          </a:prstGeom>
        </p:spPr>
        <p:txBody>
          <a:bodyPr wrap="square" lIns="0" tIns="0" rIns="0" bIns="0" rtlCol="0" anchor="t">
            <a:spAutoFit/>
          </a:bodyPr>
          <a:lstStyle/>
          <a:p>
            <a:pPr marL="457200" indent="-457200" algn="ctr">
              <a:lnSpc>
                <a:spcPts val="3907"/>
              </a:lnSpc>
              <a:buFont typeface="Wingdings" panose="05000000000000000000" pitchFamily="2" charset="2"/>
              <a:buChar char="v"/>
            </a:pPr>
            <a:r>
              <a:rPr lang="en-US" sz="2791" spc="-89" dirty="0">
                <a:solidFill>
                  <a:schemeClr val="accent5"/>
                </a:solidFill>
                <a:latin typeface="มอนตี้ Bold"/>
              </a:rPr>
              <a:t>Humans can construct their own reality </a:t>
            </a:r>
          </a:p>
          <a:p>
            <a:pPr marL="457200" indent="-457200" algn="ctr">
              <a:lnSpc>
                <a:spcPts val="3907"/>
              </a:lnSpc>
              <a:buFont typeface="Wingdings" panose="05000000000000000000" pitchFamily="2" charset="2"/>
              <a:buChar char="v"/>
            </a:pPr>
            <a:r>
              <a:rPr lang="en-US" sz="2791" spc="-89" dirty="0">
                <a:solidFill>
                  <a:schemeClr val="accent5"/>
                </a:solidFill>
                <a:latin typeface="มอนตี้ Bold"/>
              </a:rPr>
              <a:t>Taking control over our thoughts, feelings, and behaviors</a:t>
            </a:r>
          </a:p>
          <a:p>
            <a:pPr marL="457200" indent="-457200" algn="ctr">
              <a:lnSpc>
                <a:spcPts val="3907"/>
              </a:lnSpc>
              <a:buFont typeface="Wingdings" panose="05000000000000000000" pitchFamily="2" charset="2"/>
              <a:buChar char="v"/>
            </a:pPr>
            <a:r>
              <a:rPr lang="en-US" sz="2791" spc="-89" dirty="0">
                <a:solidFill>
                  <a:schemeClr val="accent5"/>
                </a:solidFill>
                <a:latin typeface="มอนตี้ Bold"/>
              </a:rPr>
              <a:t>Personal responsibility for behavior</a:t>
            </a:r>
          </a:p>
          <a:p>
            <a:pPr marL="457200" indent="-457200" algn="ctr">
              <a:lnSpc>
                <a:spcPts val="3907"/>
              </a:lnSpc>
              <a:buFont typeface="Wingdings" panose="05000000000000000000" pitchFamily="2" charset="2"/>
              <a:buChar char="v"/>
            </a:pPr>
            <a:r>
              <a:rPr lang="en-US" sz="2791" spc="-89" dirty="0">
                <a:solidFill>
                  <a:schemeClr val="accent5"/>
                </a:solidFill>
                <a:latin typeface="มอนตี้ Bold"/>
              </a:rPr>
              <a:t>Rationality </a:t>
            </a:r>
          </a:p>
          <a:p>
            <a:pPr marL="457200" indent="-457200" algn="ctr">
              <a:lnSpc>
                <a:spcPts val="3907"/>
              </a:lnSpc>
              <a:buFont typeface="Wingdings" panose="05000000000000000000" pitchFamily="2" charset="2"/>
              <a:buChar char="v"/>
            </a:pPr>
            <a:r>
              <a:rPr lang="en-US" sz="2791" spc="-89" dirty="0">
                <a:solidFill>
                  <a:schemeClr val="accent5"/>
                </a:solidFill>
                <a:latin typeface="มอนตี้ Bold"/>
              </a:rPr>
              <a:t>Outcome- healthier behaviors</a:t>
            </a:r>
          </a:p>
        </p:txBody>
      </p:sp>
      <p:grpSp>
        <p:nvGrpSpPr>
          <p:cNvPr id="8" name="Group 8"/>
          <p:cNvGrpSpPr/>
          <p:nvPr/>
        </p:nvGrpSpPr>
        <p:grpSpPr>
          <a:xfrm>
            <a:off x="6010449" y="3094973"/>
            <a:ext cx="6446111" cy="6265044"/>
            <a:chOff x="0" y="0"/>
            <a:chExt cx="1063643" cy="1074486"/>
          </a:xfrm>
        </p:grpSpPr>
        <p:sp>
          <p:nvSpPr>
            <p:cNvPr id="9" name="Freeform 9"/>
            <p:cNvSpPr/>
            <p:nvPr/>
          </p:nvSpPr>
          <p:spPr>
            <a:xfrm>
              <a:off x="0" y="0"/>
              <a:ext cx="1063643" cy="1074486"/>
            </a:xfrm>
            <a:custGeom>
              <a:avLst/>
              <a:gdLst/>
              <a:ahLst/>
              <a:cxnLst/>
              <a:rect l="l" t="t" r="r" b="b"/>
              <a:pathLst>
                <a:path w="1063643" h="1074486">
                  <a:moveTo>
                    <a:pt x="68959" y="0"/>
                  </a:moveTo>
                  <a:lnTo>
                    <a:pt x="994684" y="0"/>
                  </a:lnTo>
                  <a:cubicBezTo>
                    <a:pt x="1012973" y="0"/>
                    <a:pt x="1030513" y="7265"/>
                    <a:pt x="1043446" y="20198"/>
                  </a:cubicBezTo>
                  <a:cubicBezTo>
                    <a:pt x="1056378" y="33130"/>
                    <a:pt x="1063643" y="50670"/>
                    <a:pt x="1063643" y="68959"/>
                  </a:cubicBezTo>
                  <a:lnTo>
                    <a:pt x="1063643" y="1005527"/>
                  </a:lnTo>
                  <a:cubicBezTo>
                    <a:pt x="1063643" y="1023816"/>
                    <a:pt x="1056378" y="1041356"/>
                    <a:pt x="1043446" y="1054288"/>
                  </a:cubicBezTo>
                  <a:cubicBezTo>
                    <a:pt x="1030513" y="1067220"/>
                    <a:pt x="1012973" y="1074486"/>
                    <a:pt x="994684" y="1074486"/>
                  </a:cubicBezTo>
                  <a:lnTo>
                    <a:pt x="68959" y="1074486"/>
                  </a:lnTo>
                  <a:cubicBezTo>
                    <a:pt x="50670" y="1074486"/>
                    <a:pt x="33130" y="1067220"/>
                    <a:pt x="20198" y="1054288"/>
                  </a:cubicBezTo>
                  <a:cubicBezTo>
                    <a:pt x="7265" y="1041356"/>
                    <a:pt x="0" y="1023816"/>
                    <a:pt x="0" y="1005527"/>
                  </a:cubicBezTo>
                  <a:lnTo>
                    <a:pt x="0" y="68959"/>
                  </a:lnTo>
                  <a:cubicBezTo>
                    <a:pt x="0" y="50670"/>
                    <a:pt x="7265" y="33130"/>
                    <a:pt x="20198" y="20198"/>
                  </a:cubicBezTo>
                  <a:cubicBezTo>
                    <a:pt x="33130" y="7265"/>
                    <a:pt x="50670" y="0"/>
                    <a:pt x="68959" y="0"/>
                  </a:cubicBezTo>
                  <a:close/>
                </a:path>
              </a:pathLst>
            </a:custGeom>
            <a:solidFill>
              <a:srgbClr val="FDF1E8"/>
            </a:solidFill>
            <a:ln w="95250" cap="rnd">
              <a:solidFill>
                <a:srgbClr val="984E11"/>
              </a:solidFill>
              <a:prstDash val="solid"/>
              <a:round/>
            </a:ln>
          </p:spPr>
          <p:txBody>
            <a:bodyPr/>
            <a:lstStyle/>
            <a:p>
              <a:endParaRPr lang="en-US"/>
            </a:p>
          </p:txBody>
        </p:sp>
        <p:sp>
          <p:nvSpPr>
            <p:cNvPr id="10" name="TextBox 10"/>
            <p:cNvSpPr txBox="1"/>
            <p:nvPr/>
          </p:nvSpPr>
          <p:spPr>
            <a:xfrm>
              <a:off x="0" y="-38100"/>
              <a:ext cx="1063643" cy="1112586"/>
            </a:xfrm>
            <a:prstGeom prst="rect">
              <a:avLst/>
            </a:prstGeom>
          </p:spPr>
          <p:txBody>
            <a:bodyPr lIns="29741" tIns="29741" rIns="29741" bIns="29741" rtlCol="0" anchor="ctr"/>
            <a:lstStyle/>
            <a:p>
              <a:pPr algn="ctr">
                <a:lnSpc>
                  <a:spcPts val="1400"/>
                </a:lnSpc>
                <a:spcBef>
                  <a:spcPct val="0"/>
                </a:spcBef>
              </a:pPr>
              <a:endParaRPr/>
            </a:p>
          </p:txBody>
        </p:sp>
      </p:grpSp>
      <p:sp>
        <p:nvSpPr>
          <p:cNvPr id="11" name="TextBox 11"/>
          <p:cNvSpPr txBox="1"/>
          <p:nvPr/>
        </p:nvSpPr>
        <p:spPr>
          <a:xfrm>
            <a:off x="6400800" y="3842832"/>
            <a:ext cx="5486399" cy="4920578"/>
          </a:xfrm>
          <a:prstGeom prst="rect">
            <a:avLst/>
          </a:prstGeom>
        </p:spPr>
        <p:txBody>
          <a:bodyPr wrap="square" lIns="0" tIns="0" rIns="0" bIns="0" rtlCol="0" anchor="t">
            <a:spAutoFit/>
          </a:bodyPr>
          <a:lstStyle/>
          <a:p>
            <a:pPr algn="ctr">
              <a:lnSpc>
                <a:spcPts val="3767"/>
              </a:lnSpc>
            </a:pPr>
            <a:r>
              <a:rPr lang="en-US" sz="4400" spc="-86" dirty="0">
                <a:solidFill>
                  <a:schemeClr val="accent5"/>
                </a:solidFill>
                <a:latin typeface="มอนตี้ Bold"/>
              </a:rPr>
              <a:t>Humans have the innate desire for:</a:t>
            </a:r>
            <a:br>
              <a:rPr lang="en-US" sz="4400" spc="-86" dirty="0">
                <a:solidFill>
                  <a:schemeClr val="accent5"/>
                </a:solidFill>
                <a:latin typeface="มอนตี้ Bold"/>
              </a:rPr>
            </a:br>
            <a:endParaRPr lang="en-US" sz="4400" spc="-86" dirty="0">
              <a:solidFill>
                <a:schemeClr val="accent5"/>
              </a:solidFill>
              <a:latin typeface="มอนตี้ Bold"/>
            </a:endParaRPr>
          </a:p>
          <a:p>
            <a:pPr marL="457200" indent="-457200" algn="ctr">
              <a:lnSpc>
                <a:spcPts val="3767"/>
              </a:lnSpc>
              <a:buFont typeface="Wingdings" panose="05000000000000000000" pitchFamily="2" charset="2"/>
              <a:buChar char="v"/>
            </a:pPr>
            <a:r>
              <a:rPr lang="en-US" sz="4400" spc="-86" dirty="0">
                <a:solidFill>
                  <a:schemeClr val="accent5"/>
                </a:solidFill>
                <a:latin typeface="มอนตี้ Bold"/>
              </a:rPr>
              <a:t>Survival</a:t>
            </a:r>
            <a:br>
              <a:rPr lang="en-US" sz="4400" spc="-86" dirty="0">
                <a:solidFill>
                  <a:schemeClr val="accent5"/>
                </a:solidFill>
                <a:latin typeface="มอนตี้ Bold"/>
              </a:rPr>
            </a:br>
            <a:endParaRPr lang="en-US" sz="4400" spc="-86" dirty="0">
              <a:solidFill>
                <a:schemeClr val="accent5"/>
              </a:solidFill>
              <a:latin typeface="มอนตี้ Bold"/>
            </a:endParaRPr>
          </a:p>
          <a:p>
            <a:pPr marL="457200" indent="-457200" algn="ctr">
              <a:lnSpc>
                <a:spcPts val="3767"/>
              </a:lnSpc>
              <a:buFont typeface="Wingdings" panose="05000000000000000000" pitchFamily="2" charset="2"/>
              <a:buChar char="v"/>
            </a:pPr>
            <a:r>
              <a:rPr lang="en-US" sz="4400" spc="-86" dirty="0">
                <a:solidFill>
                  <a:schemeClr val="accent5"/>
                </a:solidFill>
                <a:latin typeface="มอนตี้ Bold"/>
              </a:rPr>
              <a:t>Pleasure (Avoid pain)</a:t>
            </a:r>
          </a:p>
          <a:p>
            <a:pPr algn="ctr">
              <a:lnSpc>
                <a:spcPts val="3767"/>
              </a:lnSpc>
            </a:pPr>
            <a:endParaRPr lang="en-US" sz="4400" spc="-86" dirty="0">
              <a:solidFill>
                <a:schemeClr val="accent5"/>
              </a:solidFill>
              <a:latin typeface="มอนตี้ Bold"/>
            </a:endParaRPr>
          </a:p>
          <a:p>
            <a:pPr marL="457200" indent="-457200" algn="ctr">
              <a:lnSpc>
                <a:spcPts val="3767"/>
              </a:lnSpc>
              <a:buFont typeface="Wingdings" panose="05000000000000000000" pitchFamily="2" charset="2"/>
              <a:buChar char="v"/>
            </a:pPr>
            <a:r>
              <a:rPr lang="en-US" sz="4400" spc="-86" dirty="0">
                <a:solidFill>
                  <a:schemeClr val="accent5"/>
                </a:solidFill>
                <a:latin typeface="มอนตี้ Bold"/>
              </a:rPr>
              <a:t>Self-actualization</a:t>
            </a:r>
          </a:p>
        </p:txBody>
      </p:sp>
      <p:grpSp>
        <p:nvGrpSpPr>
          <p:cNvPr id="12" name="Group 12"/>
          <p:cNvGrpSpPr/>
          <p:nvPr/>
        </p:nvGrpSpPr>
        <p:grpSpPr>
          <a:xfrm>
            <a:off x="13286235" y="1101856"/>
            <a:ext cx="4893210" cy="8111790"/>
            <a:chOff x="0" y="0"/>
            <a:chExt cx="946093" cy="1568399"/>
          </a:xfrm>
        </p:grpSpPr>
        <p:sp>
          <p:nvSpPr>
            <p:cNvPr id="13" name="Freeform 13"/>
            <p:cNvSpPr/>
            <p:nvPr/>
          </p:nvSpPr>
          <p:spPr>
            <a:xfrm>
              <a:off x="0" y="0"/>
              <a:ext cx="946093" cy="1568399"/>
            </a:xfrm>
            <a:custGeom>
              <a:avLst/>
              <a:gdLst/>
              <a:ahLst/>
              <a:cxnLst/>
              <a:rect l="l" t="t" r="r" b="b"/>
              <a:pathLst>
                <a:path w="946093" h="1568399">
                  <a:moveTo>
                    <a:pt x="77527" y="0"/>
                  </a:moveTo>
                  <a:lnTo>
                    <a:pt x="868566" y="0"/>
                  </a:lnTo>
                  <a:cubicBezTo>
                    <a:pt x="889128" y="0"/>
                    <a:pt x="908847" y="8168"/>
                    <a:pt x="923386" y="22707"/>
                  </a:cubicBezTo>
                  <a:cubicBezTo>
                    <a:pt x="937925" y="37246"/>
                    <a:pt x="946093" y="56965"/>
                    <a:pt x="946093" y="77527"/>
                  </a:cubicBezTo>
                  <a:lnTo>
                    <a:pt x="946093" y="1490873"/>
                  </a:lnTo>
                  <a:cubicBezTo>
                    <a:pt x="946093" y="1511434"/>
                    <a:pt x="937925" y="1531153"/>
                    <a:pt x="923386" y="1545692"/>
                  </a:cubicBezTo>
                  <a:cubicBezTo>
                    <a:pt x="908847" y="1560231"/>
                    <a:pt x="889128" y="1568399"/>
                    <a:pt x="868566" y="1568399"/>
                  </a:cubicBezTo>
                  <a:lnTo>
                    <a:pt x="77527" y="1568399"/>
                  </a:lnTo>
                  <a:cubicBezTo>
                    <a:pt x="56965" y="1568399"/>
                    <a:pt x="37246" y="1560231"/>
                    <a:pt x="22707" y="1545692"/>
                  </a:cubicBezTo>
                  <a:cubicBezTo>
                    <a:pt x="8168" y="1531153"/>
                    <a:pt x="0" y="1511434"/>
                    <a:pt x="0" y="1490873"/>
                  </a:cubicBezTo>
                  <a:lnTo>
                    <a:pt x="0" y="77527"/>
                  </a:lnTo>
                  <a:cubicBezTo>
                    <a:pt x="0" y="56965"/>
                    <a:pt x="8168" y="37246"/>
                    <a:pt x="22707" y="22707"/>
                  </a:cubicBezTo>
                  <a:cubicBezTo>
                    <a:pt x="37246" y="8168"/>
                    <a:pt x="56965" y="0"/>
                    <a:pt x="77527" y="0"/>
                  </a:cubicBezTo>
                  <a:close/>
                </a:path>
              </a:pathLst>
            </a:custGeom>
            <a:solidFill>
              <a:srgbClr val="FDF1E8"/>
            </a:solidFill>
            <a:ln w="95250" cap="rnd">
              <a:solidFill>
                <a:srgbClr val="984E11"/>
              </a:solidFill>
              <a:prstDash val="solid"/>
              <a:round/>
            </a:ln>
          </p:spPr>
          <p:txBody>
            <a:bodyPr/>
            <a:lstStyle/>
            <a:p>
              <a:endParaRPr lang="en-US"/>
            </a:p>
          </p:txBody>
        </p:sp>
        <p:sp>
          <p:nvSpPr>
            <p:cNvPr id="14" name="TextBox 14"/>
            <p:cNvSpPr txBox="1"/>
            <p:nvPr/>
          </p:nvSpPr>
          <p:spPr>
            <a:xfrm>
              <a:off x="0" y="-38100"/>
              <a:ext cx="946093" cy="1606499"/>
            </a:xfrm>
            <a:prstGeom prst="rect">
              <a:avLst/>
            </a:prstGeom>
          </p:spPr>
          <p:txBody>
            <a:bodyPr lIns="29741" tIns="29741" rIns="29741" bIns="29741" rtlCol="0" anchor="ctr"/>
            <a:lstStyle/>
            <a:p>
              <a:pPr algn="ctr">
                <a:lnSpc>
                  <a:spcPts val="1400"/>
                </a:lnSpc>
                <a:spcBef>
                  <a:spcPct val="0"/>
                </a:spcBef>
              </a:pPr>
              <a:endParaRPr/>
            </a:p>
          </p:txBody>
        </p:sp>
      </p:grpSp>
      <p:sp>
        <p:nvSpPr>
          <p:cNvPr id="15" name="TextBox 15"/>
          <p:cNvSpPr txBox="1"/>
          <p:nvPr/>
        </p:nvSpPr>
        <p:spPr>
          <a:xfrm>
            <a:off x="13448588" y="3282854"/>
            <a:ext cx="4360613" cy="4501232"/>
          </a:xfrm>
          <a:prstGeom prst="rect">
            <a:avLst/>
          </a:prstGeom>
        </p:spPr>
        <p:txBody>
          <a:bodyPr wrap="square" lIns="0" tIns="0" rIns="0" bIns="0" rtlCol="0" anchor="t">
            <a:spAutoFit/>
          </a:bodyPr>
          <a:lstStyle/>
          <a:p>
            <a:pPr marL="457200" indent="-457200" algn="ctr">
              <a:lnSpc>
                <a:spcPts val="3907"/>
              </a:lnSpc>
              <a:buFont typeface="Wingdings" panose="05000000000000000000" pitchFamily="2" charset="2"/>
              <a:buChar char="v"/>
            </a:pPr>
            <a:r>
              <a:rPr lang="en-US" sz="2791" spc="-89" dirty="0">
                <a:solidFill>
                  <a:schemeClr val="accent5"/>
                </a:solidFill>
                <a:latin typeface="มอนตี้ Bold"/>
              </a:rPr>
              <a:t>Irrationally making same mistakes repeatedly</a:t>
            </a:r>
          </a:p>
          <a:p>
            <a:pPr marL="457200" indent="-457200" algn="ctr">
              <a:lnSpc>
                <a:spcPts val="3907"/>
              </a:lnSpc>
              <a:buFont typeface="Wingdings" panose="05000000000000000000" pitchFamily="2" charset="2"/>
              <a:buChar char="v"/>
            </a:pPr>
            <a:r>
              <a:rPr lang="en-US" sz="2791" spc="-89" dirty="0">
                <a:solidFill>
                  <a:schemeClr val="accent5"/>
                </a:solidFill>
                <a:latin typeface="มอนตี้ Bold"/>
              </a:rPr>
              <a:t>Believing other people can “make” us feel a particular way</a:t>
            </a:r>
          </a:p>
          <a:p>
            <a:pPr marL="457200" indent="-457200" algn="ctr">
              <a:lnSpc>
                <a:spcPts val="3907"/>
              </a:lnSpc>
              <a:buFont typeface="Wingdings" panose="05000000000000000000" pitchFamily="2" charset="2"/>
              <a:buChar char="v"/>
            </a:pPr>
            <a:r>
              <a:rPr lang="en-US" sz="2791" spc="-89" dirty="0">
                <a:solidFill>
                  <a:schemeClr val="accent5"/>
                </a:solidFill>
                <a:latin typeface="มอนตี้ Bold"/>
              </a:rPr>
              <a:t>Self-defeating thoughts and behaviors  </a:t>
            </a:r>
          </a:p>
        </p:txBody>
      </p:sp>
      <p:grpSp>
        <p:nvGrpSpPr>
          <p:cNvPr id="16" name="Group 16"/>
          <p:cNvGrpSpPr/>
          <p:nvPr/>
        </p:nvGrpSpPr>
        <p:grpSpPr>
          <a:xfrm>
            <a:off x="423345" y="1538262"/>
            <a:ext cx="4170046" cy="1196128"/>
            <a:chOff x="19002" y="-33338"/>
            <a:chExt cx="1098284" cy="315030"/>
          </a:xfrm>
        </p:grpSpPr>
        <p:sp>
          <p:nvSpPr>
            <p:cNvPr id="17" name="Freeform 17"/>
            <p:cNvSpPr/>
            <p:nvPr/>
          </p:nvSpPr>
          <p:spPr>
            <a:xfrm>
              <a:off x="19002" y="0"/>
              <a:ext cx="1092021" cy="248355"/>
            </a:xfrm>
            <a:custGeom>
              <a:avLst/>
              <a:gdLst/>
              <a:ahLst/>
              <a:cxnLst/>
              <a:rect l="l" t="t" r="r" b="b"/>
              <a:pathLst>
                <a:path w="1092021" h="248355">
                  <a:moveTo>
                    <a:pt x="46680" y="0"/>
                  </a:moveTo>
                  <a:lnTo>
                    <a:pt x="1045341" y="0"/>
                  </a:lnTo>
                  <a:cubicBezTo>
                    <a:pt x="1057721" y="0"/>
                    <a:pt x="1069594" y="4918"/>
                    <a:pt x="1078348" y="13672"/>
                  </a:cubicBezTo>
                  <a:cubicBezTo>
                    <a:pt x="1087103" y="22426"/>
                    <a:pt x="1092021" y="34300"/>
                    <a:pt x="1092021" y="46680"/>
                  </a:cubicBezTo>
                  <a:lnTo>
                    <a:pt x="1092021" y="201675"/>
                  </a:lnTo>
                  <a:cubicBezTo>
                    <a:pt x="1092021" y="214055"/>
                    <a:pt x="1087103" y="225928"/>
                    <a:pt x="1078348" y="234683"/>
                  </a:cubicBezTo>
                  <a:cubicBezTo>
                    <a:pt x="1069594" y="243437"/>
                    <a:pt x="1057721" y="248355"/>
                    <a:pt x="1045341" y="248355"/>
                  </a:cubicBezTo>
                  <a:lnTo>
                    <a:pt x="46680" y="248355"/>
                  </a:lnTo>
                  <a:cubicBezTo>
                    <a:pt x="34300" y="248355"/>
                    <a:pt x="22426" y="243437"/>
                    <a:pt x="13672" y="234683"/>
                  </a:cubicBezTo>
                  <a:cubicBezTo>
                    <a:pt x="4918" y="225928"/>
                    <a:pt x="0" y="214055"/>
                    <a:pt x="0" y="201675"/>
                  </a:cubicBezTo>
                  <a:lnTo>
                    <a:pt x="0" y="46680"/>
                  </a:lnTo>
                  <a:cubicBezTo>
                    <a:pt x="0" y="34300"/>
                    <a:pt x="4918" y="22426"/>
                    <a:pt x="13672" y="13672"/>
                  </a:cubicBezTo>
                  <a:cubicBezTo>
                    <a:pt x="22426" y="4918"/>
                    <a:pt x="34300" y="0"/>
                    <a:pt x="46680" y="0"/>
                  </a:cubicBezTo>
                  <a:close/>
                </a:path>
              </a:pathLst>
            </a:custGeom>
            <a:solidFill>
              <a:srgbClr val="FDBFD5"/>
            </a:solidFill>
            <a:ln cap="rnd">
              <a:noFill/>
              <a:prstDash val="solid"/>
              <a:round/>
            </a:ln>
          </p:spPr>
          <p:txBody>
            <a:bodyPr/>
            <a:lstStyle/>
            <a:p>
              <a:endParaRPr lang="en-US"/>
            </a:p>
          </p:txBody>
        </p:sp>
        <p:sp>
          <p:nvSpPr>
            <p:cNvPr id="18" name="TextBox 18"/>
            <p:cNvSpPr txBox="1"/>
            <p:nvPr/>
          </p:nvSpPr>
          <p:spPr>
            <a:xfrm>
              <a:off x="25265" y="-33338"/>
              <a:ext cx="1092021"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Constructivists</a:t>
              </a:r>
            </a:p>
          </p:txBody>
        </p:sp>
      </p:grpSp>
      <p:grpSp>
        <p:nvGrpSpPr>
          <p:cNvPr id="22" name="Group 22"/>
          <p:cNvGrpSpPr/>
          <p:nvPr/>
        </p:nvGrpSpPr>
        <p:grpSpPr>
          <a:xfrm>
            <a:off x="13660938" y="1538266"/>
            <a:ext cx="4220412" cy="1196128"/>
            <a:chOff x="242667" y="-60112"/>
            <a:chExt cx="1111549" cy="315030"/>
          </a:xfrm>
        </p:grpSpPr>
        <p:sp>
          <p:nvSpPr>
            <p:cNvPr id="23" name="Freeform 23"/>
            <p:cNvSpPr/>
            <p:nvPr/>
          </p:nvSpPr>
          <p:spPr>
            <a:xfrm>
              <a:off x="242667" y="-26775"/>
              <a:ext cx="1092547" cy="248355"/>
            </a:xfrm>
            <a:custGeom>
              <a:avLst/>
              <a:gdLst/>
              <a:ahLst/>
              <a:cxnLst/>
              <a:rect l="l" t="t" r="r" b="b"/>
              <a:pathLst>
                <a:path w="1092547" h="248355">
                  <a:moveTo>
                    <a:pt x="46658" y="0"/>
                  </a:moveTo>
                  <a:lnTo>
                    <a:pt x="1045889" y="0"/>
                  </a:lnTo>
                  <a:cubicBezTo>
                    <a:pt x="1071657" y="0"/>
                    <a:pt x="1092547" y="20889"/>
                    <a:pt x="1092547" y="46658"/>
                  </a:cubicBezTo>
                  <a:lnTo>
                    <a:pt x="1092547" y="201697"/>
                  </a:lnTo>
                  <a:cubicBezTo>
                    <a:pt x="1092547" y="214072"/>
                    <a:pt x="1087631" y="225939"/>
                    <a:pt x="1078881" y="234689"/>
                  </a:cubicBezTo>
                  <a:cubicBezTo>
                    <a:pt x="1070131" y="243439"/>
                    <a:pt x="1058263" y="248355"/>
                    <a:pt x="1045889" y="248355"/>
                  </a:cubicBezTo>
                  <a:lnTo>
                    <a:pt x="46658" y="248355"/>
                  </a:lnTo>
                  <a:cubicBezTo>
                    <a:pt x="20889" y="248355"/>
                    <a:pt x="0" y="227465"/>
                    <a:pt x="0" y="201697"/>
                  </a:cubicBezTo>
                  <a:lnTo>
                    <a:pt x="0" y="46658"/>
                  </a:lnTo>
                  <a:cubicBezTo>
                    <a:pt x="0" y="20889"/>
                    <a:pt x="20889" y="0"/>
                    <a:pt x="46658" y="0"/>
                  </a:cubicBezTo>
                  <a:close/>
                </a:path>
              </a:pathLst>
            </a:custGeom>
            <a:solidFill>
              <a:srgbClr val="FDBFD5"/>
            </a:solidFill>
            <a:ln cap="rnd">
              <a:noFill/>
              <a:prstDash val="solid"/>
              <a:round/>
            </a:ln>
          </p:spPr>
          <p:txBody>
            <a:bodyPr/>
            <a:lstStyle/>
            <a:p>
              <a:endParaRPr lang="en-US"/>
            </a:p>
          </p:txBody>
        </p:sp>
        <p:sp>
          <p:nvSpPr>
            <p:cNvPr id="24" name="TextBox 24"/>
            <p:cNvSpPr txBox="1"/>
            <p:nvPr/>
          </p:nvSpPr>
          <p:spPr>
            <a:xfrm>
              <a:off x="261669" y="-60112"/>
              <a:ext cx="1092547" cy="315030"/>
            </a:xfrm>
            <a:prstGeom prst="rect">
              <a:avLst/>
            </a:prstGeom>
          </p:spPr>
          <p:txBody>
            <a:bodyPr lIns="50800" tIns="50800" rIns="50800" bIns="50800" rtlCol="0" anchor="ctr"/>
            <a:lstStyle/>
            <a:p>
              <a:pPr algn="ctr">
                <a:lnSpc>
                  <a:spcPts val="5039"/>
                </a:lnSpc>
              </a:pPr>
              <a:r>
                <a:rPr lang="en-US" sz="3599" spc="212" dirty="0" err="1">
                  <a:solidFill>
                    <a:srgbClr val="393939"/>
                  </a:solidFill>
                  <a:latin typeface="Tropika"/>
                </a:rPr>
                <a:t>Destructivists</a:t>
              </a:r>
              <a:endParaRPr lang="en-US" sz="3599" spc="212" dirty="0">
                <a:solidFill>
                  <a:srgbClr val="393939"/>
                </a:solidFill>
                <a:latin typeface="Tropika"/>
              </a:endParaRPr>
            </a:p>
          </p:txBody>
        </p:sp>
      </p:grpSp>
      <p:sp>
        <p:nvSpPr>
          <p:cNvPr id="26" name="TextBox 25">
            <a:extLst>
              <a:ext uri="{FF2B5EF4-FFF2-40B4-BE49-F238E27FC236}">
                <a16:creationId xmlns:a16="http://schemas.microsoft.com/office/drawing/2014/main" id="{B59975C3-45B4-EBB7-0756-157FA552CE52}"/>
              </a:ext>
            </a:extLst>
          </p:cNvPr>
          <p:cNvSpPr txBox="1"/>
          <p:nvPr/>
        </p:nvSpPr>
        <p:spPr>
          <a:xfrm>
            <a:off x="295920" y="9448554"/>
            <a:ext cx="12455570" cy="646331"/>
          </a:xfrm>
          <a:prstGeom prst="rect">
            <a:avLst/>
          </a:prstGeom>
          <a:noFill/>
        </p:spPr>
        <p:txBody>
          <a:bodyPr wrap="square">
            <a:spAutoFit/>
          </a:bodyPr>
          <a:lstStyle/>
          <a:p>
            <a:r>
              <a:rPr lang="en-US" sz="1800" dirty="0">
                <a:effectLst/>
                <a:latin typeface="Aptos" panose="020B0004020202020204" pitchFamily="34" charset="0"/>
                <a:ea typeface="Aptos" panose="020B0004020202020204" pitchFamily="34" charset="0"/>
                <a:cs typeface="Aptos" panose="020B0004020202020204" pitchFamily="34" charset="0"/>
              </a:rPr>
              <a:t>(A. </a:t>
            </a:r>
            <a:r>
              <a:rPr lang="en-US" sz="1800" dirty="0" err="1">
                <a:effectLst/>
                <a:latin typeface="Aptos" panose="020B0004020202020204" pitchFamily="34" charset="0"/>
                <a:ea typeface="Aptos" panose="020B0004020202020204" pitchFamily="34" charset="0"/>
                <a:cs typeface="Aptos" panose="020B0004020202020204" pitchFamily="34" charset="0"/>
              </a:rPr>
              <a:t>Dichoso</a:t>
            </a:r>
            <a:r>
              <a:rPr lang="en-US" sz="1800" dirty="0">
                <a:effectLst/>
                <a:latin typeface="Aptos" panose="020B0004020202020204" pitchFamily="34" charset="0"/>
                <a:ea typeface="Aptos" panose="020B0004020202020204" pitchFamily="34" charset="0"/>
                <a:cs typeface="Aptos" panose="020B0004020202020204" pitchFamily="34" charset="0"/>
              </a:rPr>
              <a:t> &amp; M. </a:t>
            </a:r>
            <a:r>
              <a:rPr lang="en-US" sz="1800" dirty="0" err="1">
                <a:effectLst/>
                <a:latin typeface="Aptos" panose="020B0004020202020204" pitchFamily="34" charset="0"/>
                <a:ea typeface="Aptos" panose="020B0004020202020204" pitchFamily="34" charset="0"/>
                <a:cs typeface="Aptos" panose="020B0004020202020204" pitchFamily="34" charset="0"/>
              </a:rPr>
              <a:t>Maitim</a:t>
            </a:r>
            <a:r>
              <a:rPr lang="en-US" sz="1800" dirty="0">
                <a:effectLst/>
                <a:latin typeface="Aptos" panose="020B0004020202020204" pitchFamily="34" charset="0"/>
                <a:ea typeface="Aptos" panose="020B0004020202020204" pitchFamily="34" charset="0"/>
                <a:cs typeface="Aptos" panose="020B0004020202020204" pitchFamily="34" charset="0"/>
              </a:rPr>
              <a:t>, 2017).</a:t>
            </a:r>
          </a:p>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kern="0" dirty="0">
              <a:latin typeface="Aptos" panose="020B0004020202020204" pitchFamily="3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148322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851758" y="-4695729"/>
            <a:ext cx="12074733" cy="21466192"/>
          </a:xfrm>
          <a:custGeom>
            <a:avLst/>
            <a:gdLst/>
            <a:ahLst/>
            <a:cxnLst/>
            <a:rect l="l" t="t" r="r" b="b"/>
            <a:pathLst>
              <a:path w="12074733" h="21466192">
                <a:moveTo>
                  <a:pt x="0" y="0"/>
                </a:moveTo>
                <a:lnTo>
                  <a:pt x="12074733" y="0"/>
                </a:lnTo>
                <a:lnTo>
                  <a:pt x="12074733" y="21466192"/>
                </a:lnTo>
                <a:lnTo>
                  <a:pt x="0" y="21466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algn="ctr">
              <a:lnSpc>
                <a:spcPts val="16768"/>
              </a:lnSpc>
            </a:pPr>
            <a:endParaRPr lang="en-US" sz="1800" spc="479" dirty="0">
              <a:solidFill>
                <a:schemeClr val="accent6"/>
              </a:solidFill>
              <a:latin typeface="Lucky Bones"/>
            </a:endParaRPr>
          </a:p>
        </p:txBody>
      </p:sp>
      <p:grpSp>
        <p:nvGrpSpPr>
          <p:cNvPr id="29" name="Group 3">
            <a:extLst>
              <a:ext uri="{FF2B5EF4-FFF2-40B4-BE49-F238E27FC236}">
                <a16:creationId xmlns:a16="http://schemas.microsoft.com/office/drawing/2014/main" id="{A966A31C-90C0-E388-68BE-5159084A4360}"/>
              </a:ext>
            </a:extLst>
          </p:cNvPr>
          <p:cNvGrpSpPr/>
          <p:nvPr/>
        </p:nvGrpSpPr>
        <p:grpSpPr>
          <a:xfrm>
            <a:off x="377382" y="1332109"/>
            <a:ext cx="8181009" cy="8495004"/>
            <a:chOff x="0" y="-38100"/>
            <a:chExt cx="2935740" cy="1535005"/>
          </a:xfrm>
        </p:grpSpPr>
        <p:sp>
          <p:nvSpPr>
            <p:cNvPr id="30" name="Freeform 4">
              <a:extLst>
                <a:ext uri="{FF2B5EF4-FFF2-40B4-BE49-F238E27FC236}">
                  <a16:creationId xmlns:a16="http://schemas.microsoft.com/office/drawing/2014/main" id="{C6AB4924-CEE2-FC78-DC8E-A9D65B6A4591}"/>
                </a:ext>
              </a:extLst>
            </p:cNvPr>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dirty="0"/>
            </a:p>
          </p:txBody>
        </p:sp>
        <p:sp>
          <p:nvSpPr>
            <p:cNvPr id="31" name="TextBox 5">
              <a:extLst>
                <a:ext uri="{FF2B5EF4-FFF2-40B4-BE49-F238E27FC236}">
                  <a16:creationId xmlns:a16="http://schemas.microsoft.com/office/drawing/2014/main" id="{8978D318-71D1-152F-6CD3-52B31287C131}"/>
                </a:ext>
              </a:extLst>
            </p:cNvPr>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grpSp>
        <p:nvGrpSpPr>
          <p:cNvPr id="32" name="Group 3">
            <a:extLst>
              <a:ext uri="{FF2B5EF4-FFF2-40B4-BE49-F238E27FC236}">
                <a16:creationId xmlns:a16="http://schemas.microsoft.com/office/drawing/2014/main" id="{EAB8CC49-C8D3-E7D1-5BA5-28AB036415FE}"/>
              </a:ext>
            </a:extLst>
          </p:cNvPr>
          <p:cNvGrpSpPr/>
          <p:nvPr/>
        </p:nvGrpSpPr>
        <p:grpSpPr>
          <a:xfrm>
            <a:off x="9138755" y="1542772"/>
            <a:ext cx="7059460" cy="8276710"/>
            <a:chOff x="0" y="0"/>
            <a:chExt cx="2935740" cy="1496905"/>
          </a:xfrm>
        </p:grpSpPr>
        <p:sp>
          <p:nvSpPr>
            <p:cNvPr id="33" name="Freeform 4">
              <a:extLst>
                <a:ext uri="{FF2B5EF4-FFF2-40B4-BE49-F238E27FC236}">
                  <a16:creationId xmlns:a16="http://schemas.microsoft.com/office/drawing/2014/main" id="{B7D0D029-E6F6-902C-AAB5-992A5D4EC775}"/>
                </a:ext>
              </a:extLst>
            </p:cNvPr>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34" name="TextBox 5">
              <a:extLst>
                <a:ext uri="{FF2B5EF4-FFF2-40B4-BE49-F238E27FC236}">
                  <a16:creationId xmlns:a16="http://schemas.microsoft.com/office/drawing/2014/main" id="{8DB9985B-EED6-7612-6457-0B3BA506B160}"/>
                </a:ext>
              </a:extLst>
            </p:cNvPr>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35" name="Freeform 9">
            <a:extLst>
              <a:ext uri="{FF2B5EF4-FFF2-40B4-BE49-F238E27FC236}">
                <a16:creationId xmlns:a16="http://schemas.microsoft.com/office/drawing/2014/main" id="{70F7E14C-CA61-4725-9798-9B0212C7EC45}"/>
              </a:ext>
            </a:extLst>
          </p:cNvPr>
          <p:cNvSpPr/>
          <p:nvPr/>
        </p:nvSpPr>
        <p:spPr>
          <a:xfrm rot="17989963">
            <a:off x="-1553631" y="-74842"/>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6" name="Freeform 9">
            <a:extLst>
              <a:ext uri="{FF2B5EF4-FFF2-40B4-BE49-F238E27FC236}">
                <a16:creationId xmlns:a16="http://schemas.microsoft.com/office/drawing/2014/main" id="{8337B70D-3359-2AEE-652E-8A15684C48C6}"/>
              </a:ext>
            </a:extLst>
          </p:cNvPr>
          <p:cNvSpPr/>
          <p:nvPr/>
        </p:nvSpPr>
        <p:spPr>
          <a:xfrm rot="17989963">
            <a:off x="15245029" y="-247391"/>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7" name="Freeform 10">
            <a:extLst>
              <a:ext uri="{FF2B5EF4-FFF2-40B4-BE49-F238E27FC236}">
                <a16:creationId xmlns:a16="http://schemas.microsoft.com/office/drawing/2014/main" id="{2131868B-4147-4F7D-1E8C-F6A997FA247B}"/>
              </a:ext>
            </a:extLst>
          </p:cNvPr>
          <p:cNvSpPr/>
          <p:nvPr/>
        </p:nvSpPr>
        <p:spPr>
          <a:xfrm>
            <a:off x="-181665" y="9147083"/>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8" name="Freeform 10">
            <a:extLst>
              <a:ext uri="{FF2B5EF4-FFF2-40B4-BE49-F238E27FC236}">
                <a16:creationId xmlns:a16="http://schemas.microsoft.com/office/drawing/2014/main" id="{2375EDAC-5493-179B-7CAC-8F20346E7977}"/>
              </a:ext>
            </a:extLst>
          </p:cNvPr>
          <p:cNvSpPr/>
          <p:nvPr/>
        </p:nvSpPr>
        <p:spPr>
          <a:xfrm>
            <a:off x="15647234" y="9145887"/>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0" name="TextBox 39">
            <a:extLst>
              <a:ext uri="{FF2B5EF4-FFF2-40B4-BE49-F238E27FC236}">
                <a16:creationId xmlns:a16="http://schemas.microsoft.com/office/drawing/2014/main" id="{026D9177-73A4-D9D3-AF41-B5B569066019}"/>
              </a:ext>
            </a:extLst>
          </p:cNvPr>
          <p:cNvSpPr txBox="1"/>
          <p:nvPr/>
        </p:nvSpPr>
        <p:spPr>
          <a:xfrm>
            <a:off x="3849719" y="923190"/>
            <a:ext cx="1623438" cy="1405065"/>
          </a:xfrm>
          <a:prstGeom prst="rect">
            <a:avLst/>
          </a:prstGeom>
          <a:noFill/>
        </p:spPr>
        <p:txBody>
          <a:bodyPr wrap="square">
            <a:spAutoFit/>
          </a:bodyPr>
          <a:lstStyle/>
          <a:p>
            <a:pPr>
              <a:lnSpc>
                <a:spcPts val="12408"/>
              </a:lnSpc>
            </a:pPr>
            <a:r>
              <a:rPr lang="en-US" sz="4000" b="1" spc="463" dirty="0">
                <a:solidFill>
                  <a:schemeClr val="accent5"/>
                </a:solidFill>
                <a:latin typeface="Lucky Bones"/>
              </a:rPr>
              <a:t>REBT</a:t>
            </a:r>
          </a:p>
        </p:txBody>
      </p:sp>
      <p:sp>
        <p:nvSpPr>
          <p:cNvPr id="46" name="TextBox 45">
            <a:extLst>
              <a:ext uri="{FF2B5EF4-FFF2-40B4-BE49-F238E27FC236}">
                <a16:creationId xmlns:a16="http://schemas.microsoft.com/office/drawing/2014/main" id="{F6C76709-8792-DF0A-6318-5E58814E6355}"/>
              </a:ext>
            </a:extLst>
          </p:cNvPr>
          <p:cNvSpPr txBox="1"/>
          <p:nvPr/>
        </p:nvSpPr>
        <p:spPr>
          <a:xfrm>
            <a:off x="9387521" y="-508738"/>
            <a:ext cx="7146290" cy="3007233"/>
          </a:xfrm>
          <a:prstGeom prst="rect">
            <a:avLst/>
          </a:prstGeom>
          <a:noFill/>
        </p:spPr>
        <p:txBody>
          <a:bodyPr wrap="square">
            <a:spAutoFit/>
          </a:bodyPr>
          <a:lstStyle/>
          <a:p>
            <a:pPr marL="571500" indent="-571500">
              <a:lnSpc>
                <a:spcPts val="12408"/>
              </a:lnSpc>
              <a:buFont typeface="Wingdings" panose="05000000000000000000" pitchFamily="2" charset="2"/>
              <a:buChar char="v"/>
            </a:pPr>
            <a:endParaRPr lang="en-US" sz="4000" b="1" spc="463" dirty="0">
              <a:solidFill>
                <a:srgbClr val="FAB30C"/>
              </a:solidFill>
              <a:latin typeface="Lucky Bones"/>
            </a:endParaRPr>
          </a:p>
          <a:p>
            <a:pPr>
              <a:lnSpc>
                <a:spcPts val="12408"/>
              </a:lnSpc>
            </a:pPr>
            <a:r>
              <a:rPr lang="en-US" sz="4400" b="1" spc="463" dirty="0">
                <a:solidFill>
                  <a:srgbClr val="FAB30C"/>
                </a:solidFill>
                <a:latin typeface="Lucky Bones"/>
              </a:rPr>
              <a:t>Individual Psychology</a:t>
            </a:r>
          </a:p>
        </p:txBody>
      </p:sp>
      <p:sp>
        <p:nvSpPr>
          <p:cNvPr id="4" name="TextBox 3">
            <a:extLst>
              <a:ext uri="{FF2B5EF4-FFF2-40B4-BE49-F238E27FC236}">
                <a16:creationId xmlns:a16="http://schemas.microsoft.com/office/drawing/2014/main" id="{2B13D899-97C2-F74B-08CF-8443A65AE292}"/>
              </a:ext>
            </a:extLst>
          </p:cNvPr>
          <p:cNvSpPr txBox="1"/>
          <p:nvPr/>
        </p:nvSpPr>
        <p:spPr>
          <a:xfrm>
            <a:off x="3560535" y="-375084"/>
            <a:ext cx="10732956" cy="1828257"/>
          </a:xfrm>
          <a:prstGeom prst="rect">
            <a:avLst/>
          </a:prstGeom>
          <a:noFill/>
        </p:spPr>
        <p:txBody>
          <a:bodyPr wrap="square">
            <a:spAutoFit/>
          </a:bodyPr>
          <a:lstStyle/>
          <a:p>
            <a:pPr algn="ctr">
              <a:lnSpc>
                <a:spcPts val="16768"/>
              </a:lnSpc>
            </a:pPr>
            <a:r>
              <a:rPr lang="en-US" sz="4000" spc="479" dirty="0">
                <a:latin typeface="Lucky Bones"/>
              </a:rPr>
              <a:t>REBT vs. Individual Psychology</a:t>
            </a:r>
          </a:p>
        </p:txBody>
      </p:sp>
      <p:sp>
        <p:nvSpPr>
          <p:cNvPr id="6" name="TextBox 5">
            <a:extLst>
              <a:ext uri="{FF2B5EF4-FFF2-40B4-BE49-F238E27FC236}">
                <a16:creationId xmlns:a16="http://schemas.microsoft.com/office/drawing/2014/main" id="{4A8F0487-4A29-60BC-5E52-6604415CD55B}"/>
              </a:ext>
            </a:extLst>
          </p:cNvPr>
          <p:cNvSpPr txBox="1"/>
          <p:nvPr/>
        </p:nvSpPr>
        <p:spPr>
          <a:xfrm>
            <a:off x="834804" y="2248261"/>
            <a:ext cx="7421853" cy="8038739"/>
          </a:xfrm>
          <a:prstGeom prst="rect">
            <a:avLst/>
          </a:prstGeom>
          <a:noFill/>
        </p:spPr>
        <p:txBody>
          <a:bodyPr wrap="square">
            <a:spAutoFit/>
          </a:bodyPr>
          <a:lstStyle/>
          <a:p>
            <a:pPr marL="457200" indent="-457200" algn="ctr">
              <a:lnSpc>
                <a:spcPts val="3907"/>
              </a:lnSpc>
              <a:buFont typeface="Wingdings" panose="05000000000000000000" pitchFamily="2" charset="2"/>
              <a:buChar char="v"/>
            </a:pPr>
            <a:r>
              <a:rPr lang="en-US" sz="2800" spc="-89" dirty="0">
                <a:solidFill>
                  <a:schemeClr val="accent5"/>
                </a:solidFill>
                <a:latin typeface="มอนตี้ Bold"/>
              </a:rPr>
              <a:t>Positive way of life by suffering less</a:t>
            </a:r>
            <a:br>
              <a:rPr lang="en-US" sz="2800" spc="-89" dirty="0">
                <a:solidFill>
                  <a:schemeClr val="accent5"/>
                </a:solidFill>
                <a:latin typeface="มอนตี้ Bold"/>
              </a:rPr>
            </a:br>
            <a:endParaRPr lang="en-US" sz="2800" spc="-89" dirty="0">
              <a:solidFill>
                <a:schemeClr val="accent5"/>
              </a:solidFill>
              <a:latin typeface="มอนตี้ Bold"/>
            </a:endParaRPr>
          </a:p>
          <a:p>
            <a:pPr marL="457200" indent="-457200" algn="ctr">
              <a:lnSpc>
                <a:spcPts val="3907"/>
              </a:lnSpc>
              <a:buFont typeface="Wingdings" panose="05000000000000000000" pitchFamily="2" charset="2"/>
              <a:buChar char="v"/>
            </a:pPr>
            <a:r>
              <a:rPr lang="en-US" sz="2800" spc="-89" dirty="0">
                <a:solidFill>
                  <a:schemeClr val="accent5"/>
                </a:solidFill>
                <a:latin typeface="มอนตี้ Bold"/>
              </a:rPr>
              <a:t>Irrationality leads to demands and rigid thinking</a:t>
            </a:r>
            <a:br>
              <a:rPr lang="en-US" sz="2800" spc="-89" dirty="0">
                <a:solidFill>
                  <a:schemeClr val="accent5"/>
                </a:solidFill>
                <a:latin typeface="มอนตี้ Bold"/>
              </a:rPr>
            </a:br>
            <a:endParaRPr lang="en-US" sz="2800" spc="-89" dirty="0">
              <a:solidFill>
                <a:schemeClr val="accent5"/>
              </a:solidFill>
              <a:latin typeface="มอนตี้ Bold"/>
            </a:endParaRPr>
          </a:p>
          <a:p>
            <a:pPr marL="457200" indent="-457200" algn="ctr">
              <a:lnSpc>
                <a:spcPts val="3907"/>
              </a:lnSpc>
              <a:buFont typeface="Wingdings" panose="05000000000000000000" pitchFamily="2" charset="2"/>
              <a:buChar char="v"/>
            </a:pPr>
            <a:r>
              <a:rPr lang="en-US" sz="2800" spc="-89" dirty="0">
                <a:solidFill>
                  <a:schemeClr val="accent5"/>
                </a:solidFill>
                <a:latin typeface="มอนตี้ Bold"/>
              </a:rPr>
              <a:t>Encourages unconditional self-acceptance (USA), </a:t>
            </a:r>
          </a:p>
          <a:p>
            <a:pPr algn="ctr">
              <a:lnSpc>
                <a:spcPts val="3907"/>
              </a:lnSpc>
            </a:pPr>
            <a:r>
              <a:rPr lang="en-US" sz="2800" spc="-89" dirty="0">
                <a:solidFill>
                  <a:schemeClr val="accent5"/>
                </a:solidFill>
                <a:latin typeface="มอนตี้ Bold"/>
              </a:rPr>
              <a:t>      unconditional other acceptance (UOA), and unconditional life acceptance (ULA)</a:t>
            </a:r>
            <a:br>
              <a:rPr lang="en-US" sz="2800" spc="-89" dirty="0">
                <a:solidFill>
                  <a:schemeClr val="accent5"/>
                </a:solidFill>
                <a:latin typeface="มอนตี้ Bold"/>
              </a:rPr>
            </a:br>
            <a:endParaRPr lang="en-US" sz="2800" spc="-89" dirty="0">
              <a:solidFill>
                <a:schemeClr val="accent5"/>
              </a:solidFill>
              <a:latin typeface="มอนตี้ Bold"/>
            </a:endParaRPr>
          </a:p>
          <a:p>
            <a:pPr marL="457200" indent="-457200" algn="ctr">
              <a:lnSpc>
                <a:spcPts val="3907"/>
              </a:lnSpc>
              <a:buFont typeface="Wingdings" panose="05000000000000000000" pitchFamily="2" charset="2"/>
              <a:buChar char="v"/>
            </a:pPr>
            <a:r>
              <a:rPr lang="en-US" sz="2800" spc="-89" dirty="0">
                <a:solidFill>
                  <a:schemeClr val="accent5"/>
                </a:solidFill>
                <a:latin typeface="มอนตี้ Bold"/>
              </a:rPr>
              <a:t>Can be gentler as needed</a:t>
            </a:r>
            <a:br>
              <a:rPr lang="en-US" sz="2800" spc="-89" dirty="0">
                <a:solidFill>
                  <a:schemeClr val="accent5"/>
                </a:solidFill>
                <a:latin typeface="มอนตี้ Bold"/>
              </a:rPr>
            </a:br>
            <a:endParaRPr lang="en-US" sz="2800" spc="-89" dirty="0">
              <a:solidFill>
                <a:schemeClr val="accent5"/>
              </a:solidFill>
              <a:latin typeface="มอนตี้ Bold"/>
            </a:endParaRPr>
          </a:p>
          <a:p>
            <a:pPr marL="457200" indent="-457200" algn="ctr">
              <a:lnSpc>
                <a:spcPts val="3907"/>
              </a:lnSpc>
              <a:buFont typeface="Wingdings" panose="05000000000000000000" pitchFamily="2" charset="2"/>
              <a:buChar char="v"/>
            </a:pPr>
            <a:r>
              <a:rPr lang="en-US" sz="2800" spc="-89" dirty="0">
                <a:solidFill>
                  <a:schemeClr val="accent5"/>
                </a:solidFill>
                <a:latin typeface="มอนตี้ Bold"/>
              </a:rPr>
              <a:t>Self-interest before social interest</a:t>
            </a:r>
          </a:p>
          <a:p>
            <a:pPr algn="ctr">
              <a:lnSpc>
                <a:spcPts val="3907"/>
              </a:lnSpc>
            </a:pPr>
            <a:endParaRPr lang="en-US" sz="2400" spc="-89" dirty="0">
              <a:solidFill>
                <a:schemeClr val="accent5"/>
              </a:solidFill>
              <a:latin typeface="มอนตี้ Bold"/>
            </a:endParaRPr>
          </a:p>
          <a:p>
            <a:pPr marL="457200" indent="-457200" algn="ctr">
              <a:lnSpc>
                <a:spcPts val="3907"/>
              </a:lnSpc>
              <a:buFont typeface="Wingdings" panose="05000000000000000000" pitchFamily="2" charset="2"/>
              <a:buChar char="v"/>
            </a:pPr>
            <a:endParaRPr lang="en-US" sz="1800" spc="-89" dirty="0">
              <a:solidFill>
                <a:schemeClr val="accent5"/>
              </a:solidFill>
              <a:latin typeface="มอนตี้ Bold"/>
            </a:endParaRPr>
          </a:p>
        </p:txBody>
      </p:sp>
      <p:sp>
        <p:nvSpPr>
          <p:cNvPr id="8" name="TextBox 7">
            <a:extLst>
              <a:ext uri="{FF2B5EF4-FFF2-40B4-BE49-F238E27FC236}">
                <a16:creationId xmlns:a16="http://schemas.microsoft.com/office/drawing/2014/main" id="{44F5F122-E4FE-ECD9-5109-7BC7961D0AE8}"/>
              </a:ext>
            </a:extLst>
          </p:cNvPr>
          <p:cNvSpPr txBox="1"/>
          <p:nvPr/>
        </p:nvSpPr>
        <p:spPr>
          <a:xfrm>
            <a:off x="8682774" y="2998464"/>
            <a:ext cx="7732806" cy="6061275"/>
          </a:xfrm>
          <a:prstGeom prst="rect">
            <a:avLst/>
          </a:prstGeom>
          <a:noFill/>
        </p:spPr>
        <p:txBody>
          <a:bodyPr wrap="square">
            <a:spAutoFit/>
          </a:bodyPr>
          <a:lstStyle/>
          <a:p>
            <a:pPr marL="457200" indent="-457200" algn="ctr">
              <a:lnSpc>
                <a:spcPts val="3907"/>
              </a:lnSpc>
              <a:buFont typeface="Wingdings" panose="05000000000000000000" pitchFamily="2" charset="2"/>
              <a:buChar char="v"/>
            </a:pPr>
            <a:r>
              <a:rPr lang="en-US" sz="3200" spc="-89" dirty="0">
                <a:solidFill>
                  <a:srgbClr val="FFC000"/>
                </a:solidFill>
                <a:latin typeface="มอนตี้ Bold"/>
              </a:rPr>
              <a:t>Directive, active, and assertive</a:t>
            </a:r>
            <a:br>
              <a:rPr lang="en-US" sz="3200" spc="-89" dirty="0">
                <a:solidFill>
                  <a:srgbClr val="FFC000"/>
                </a:solidFill>
                <a:latin typeface="มอนตี้ Bold"/>
              </a:rPr>
            </a:br>
            <a:endParaRPr lang="en-US" sz="3200" spc="-89" dirty="0">
              <a:solidFill>
                <a:srgbClr val="FFC000"/>
              </a:solidFill>
              <a:latin typeface="มอนตี้ Bold"/>
            </a:endParaRPr>
          </a:p>
          <a:p>
            <a:pPr marL="457200" indent="-457200" algn="ctr">
              <a:lnSpc>
                <a:spcPts val="3907"/>
              </a:lnSpc>
              <a:buFont typeface="Wingdings" panose="05000000000000000000" pitchFamily="2" charset="2"/>
              <a:buChar char="v"/>
            </a:pPr>
            <a:r>
              <a:rPr lang="en-US" sz="3200" spc="-89" dirty="0">
                <a:solidFill>
                  <a:srgbClr val="FFC000"/>
                </a:solidFill>
                <a:latin typeface="มอนตี้ Bold"/>
              </a:rPr>
              <a:t>Social interest before the self</a:t>
            </a:r>
            <a:br>
              <a:rPr lang="en-US" sz="3200" spc="-89" dirty="0">
                <a:solidFill>
                  <a:srgbClr val="FFC000"/>
                </a:solidFill>
                <a:latin typeface="มอนตี้ Bold"/>
              </a:rPr>
            </a:br>
            <a:r>
              <a:rPr lang="en-US" sz="3200" spc="-89" dirty="0">
                <a:solidFill>
                  <a:srgbClr val="FFC000"/>
                </a:solidFill>
                <a:latin typeface="มอนตี้ Bold"/>
              </a:rPr>
              <a:t> </a:t>
            </a:r>
          </a:p>
          <a:p>
            <a:pPr marL="457200" indent="-457200" algn="ctr">
              <a:lnSpc>
                <a:spcPts val="3907"/>
              </a:lnSpc>
              <a:buFont typeface="Wingdings" panose="05000000000000000000" pitchFamily="2" charset="2"/>
              <a:buChar char="v"/>
            </a:pPr>
            <a:r>
              <a:rPr lang="en-US" sz="3200" spc="-89" dirty="0">
                <a:solidFill>
                  <a:srgbClr val="FFC000"/>
                </a:solidFill>
                <a:latin typeface="มอนตี้ Bold"/>
              </a:rPr>
              <a:t>Uses birth order, family constellations, early recollections, childhood experiences </a:t>
            </a:r>
            <a:br>
              <a:rPr lang="en-US" sz="3200" spc="-89" dirty="0">
                <a:solidFill>
                  <a:srgbClr val="FFC000"/>
                </a:solidFill>
                <a:latin typeface="มอนตี้ Bold"/>
              </a:rPr>
            </a:br>
            <a:endParaRPr lang="en-US" sz="3200" spc="-89" dirty="0">
              <a:solidFill>
                <a:srgbClr val="FFC000"/>
              </a:solidFill>
              <a:latin typeface="มอนตี้ Bold"/>
            </a:endParaRPr>
          </a:p>
          <a:p>
            <a:pPr marL="457200" indent="-457200" algn="ctr">
              <a:lnSpc>
                <a:spcPts val="3907"/>
              </a:lnSpc>
              <a:buFont typeface="Wingdings" panose="05000000000000000000" pitchFamily="2" charset="2"/>
              <a:buChar char="v"/>
            </a:pPr>
            <a:r>
              <a:rPr lang="en-US" sz="3200" spc="-89" dirty="0">
                <a:solidFill>
                  <a:srgbClr val="FFC000"/>
                </a:solidFill>
                <a:latin typeface="มอนตี้ Bold"/>
              </a:rPr>
              <a:t>Decreasing inferiority, not irrationality</a:t>
            </a:r>
          </a:p>
          <a:p>
            <a:pPr marL="457200" indent="-457200" algn="ctr">
              <a:lnSpc>
                <a:spcPts val="3907"/>
              </a:lnSpc>
              <a:buFont typeface="Wingdings" panose="05000000000000000000" pitchFamily="2" charset="2"/>
              <a:buChar char="v"/>
            </a:pPr>
            <a:endParaRPr lang="en-US" sz="2400" spc="-89" dirty="0">
              <a:solidFill>
                <a:schemeClr val="accent5"/>
              </a:solidFill>
              <a:latin typeface="มอนตี้ Bold"/>
            </a:endParaRPr>
          </a:p>
          <a:p>
            <a:pPr marL="457200" indent="-457200" algn="ctr">
              <a:lnSpc>
                <a:spcPts val="3907"/>
              </a:lnSpc>
              <a:buFont typeface="Wingdings" panose="05000000000000000000" pitchFamily="2" charset="2"/>
              <a:buChar char="v"/>
            </a:pPr>
            <a:endParaRPr lang="en-US" sz="2400" spc="-89" dirty="0">
              <a:solidFill>
                <a:schemeClr val="accent5"/>
              </a:solidFill>
              <a:latin typeface="มอนตี้ Bold"/>
            </a:endParaRPr>
          </a:p>
        </p:txBody>
      </p:sp>
      <p:sp>
        <p:nvSpPr>
          <p:cNvPr id="10" name="TextBox 9">
            <a:extLst>
              <a:ext uri="{FF2B5EF4-FFF2-40B4-BE49-F238E27FC236}">
                <a16:creationId xmlns:a16="http://schemas.microsoft.com/office/drawing/2014/main" id="{F83B9746-8E60-5B63-84C2-842BCA14E299}"/>
              </a:ext>
            </a:extLst>
          </p:cNvPr>
          <p:cNvSpPr txBox="1"/>
          <p:nvPr/>
        </p:nvSpPr>
        <p:spPr>
          <a:xfrm>
            <a:off x="-1600200" y="10127332"/>
            <a:ext cx="11045370" cy="369332"/>
          </a:xfrm>
          <a:prstGeom prst="rect">
            <a:avLst/>
          </a:prstGeom>
          <a:noFill/>
        </p:spPr>
        <p:txBody>
          <a:bodyPr wrap="square">
            <a:spAutoFit/>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(Ellis, 2017)</a:t>
            </a:r>
          </a:p>
        </p:txBody>
      </p:sp>
    </p:spTree>
    <p:extLst>
      <p:ext uri="{BB962C8B-B14F-4D97-AF65-F5344CB8AC3E}">
        <p14:creationId xmlns:p14="http://schemas.microsoft.com/office/powerpoint/2010/main" val="2423539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156191" y="-490801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974875" y="1008475"/>
            <a:ext cx="15183701" cy="7742018"/>
            <a:chOff x="0" y="0"/>
            <a:chExt cx="2935740" cy="1496905"/>
          </a:xfrm>
        </p:grpSpPr>
        <p:sp>
          <p:nvSpPr>
            <p:cNvPr id="4" name="Freeform 4"/>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2434524" y="-140457"/>
            <a:ext cx="14264401" cy="1942711"/>
          </a:xfrm>
          <a:prstGeom prst="rect">
            <a:avLst/>
          </a:prstGeom>
        </p:spPr>
        <p:txBody>
          <a:bodyPr wrap="square" lIns="0" tIns="0" rIns="0" bIns="0" rtlCol="0" anchor="t">
            <a:spAutoFit/>
          </a:bodyPr>
          <a:lstStyle/>
          <a:p>
            <a:pPr algn="ctr">
              <a:lnSpc>
                <a:spcPts val="18692"/>
              </a:lnSpc>
            </a:pPr>
            <a:r>
              <a:rPr lang="en-US" sz="3600" spc="900" dirty="0">
                <a:solidFill>
                  <a:srgbClr val="FAB30C"/>
                </a:solidFill>
                <a:latin typeface="Lucky Bones"/>
              </a:rPr>
              <a:t>Similarities</a:t>
            </a:r>
          </a:p>
        </p:txBody>
      </p:sp>
      <p:sp>
        <p:nvSpPr>
          <p:cNvPr id="7" name="Freeform 7"/>
          <p:cNvSpPr/>
          <p:nvPr/>
        </p:nvSpPr>
        <p:spPr>
          <a:xfrm rot="-1712785">
            <a:off x="13522054" y="277577"/>
            <a:ext cx="3689018" cy="3195612"/>
          </a:xfrm>
          <a:custGeom>
            <a:avLst/>
            <a:gdLst/>
            <a:ahLst/>
            <a:cxnLst/>
            <a:rect l="l" t="t" r="r" b="b"/>
            <a:pathLst>
              <a:path w="3689018" h="3195612">
                <a:moveTo>
                  <a:pt x="0" y="0"/>
                </a:moveTo>
                <a:lnTo>
                  <a:pt x="3689018" y="0"/>
                </a:lnTo>
                <a:lnTo>
                  <a:pt x="3689018" y="3195612"/>
                </a:lnTo>
                <a:lnTo>
                  <a:pt x="0" y="31956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rot="-3650892">
            <a:off x="15667913" y="2524977"/>
            <a:ext cx="2473638" cy="2142789"/>
          </a:xfrm>
          <a:custGeom>
            <a:avLst/>
            <a:gdLst/>
            <a:ahLst/>
            <a:cxnLst/>
            <a:rect l="l" t="t" r="r" b="b"/>
            <a:pathLst>
              <a:path w="2473638" h="2142789">
                <a:moveTo>
                  <a:pt x="0" y="0"/>
                </a:moveTo>
                <a:lnTo>
                  <a:pt x="2473638" y="0"/>
                </a:lnTo>
                <a:lnTo>
                  <a:pt x="2473638" y="2142788"/>
                </a:lnTo>
                <a:lnTo>
                  <a:pt x="0" y="2142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3610037">
            <a:off x="-92200" y="5008776"/>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5400000">
            <a:off x="2055860" y="7340890"/>
            <a:ext cx="2748456" cy="2380850"/>
          </a:xfrm>
          <a:custGeom>
            <a:avLst/>
            <a:gdLst/>
            <a:ahLst/>
            <a:cxnLst/>
            <a:rect l="l" t="t" r="r" b="b"/>
            <a:pathLst>
              <a:path w="2748456" h="2380850">
                <a:moveTo>
                  <a:pt x="0" y="0"/>
                </a:moveTo>
                <a:lnTo>
                  <a:pt x="2748456" y="0"/>
                </a:lnTo>
                <a:lnTo>
                  <a:pt x="2748456" y="2380850"/>
                </a:lnTo>
                <a:lnTo>
                  <a:pt x="0" y="23808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87A098EF-A5CF-A3D8-EF8C-7136EEFB13C8}"/>
              </a:ext>
            </a:extLst>
          </p:cNvPr>
          <p:cNvSpPr txBox="1"/>
          <p:nvPr/>
        </p:nvSpPr>
        <p:spPr>
          <a:xfrm>
            <a:off x="3921650" y="2042387"/>
            <a:ext cx="10584543" cy="6594113"/>
          </a:xfrm>
          <a:prstGeom prst="rect">
            <a:avLst/>
          </a:prstGeom>
          <a:noFill/>
        </p:spPr>
        <p:txBody>
          <a:bodyPr wrap="square">
            <a:spAutoFit/>
          </a:bodyPr>
          <a:lstStyle/>
          <a:p>
            <a:pPr marL="457200" indent="-457200" algn="ctr">
              <a:lnSpc>
                <a:spcPts val="3907"/>
              </a:lnSpc>
              <a:buFont typeface="Wingdings" panose="05000000000000000000" pitchFamily="2" charset="2"/>
              <a:buChar char="v"/>
            </a:pPr>
            <a:r>
              <a:rPr lang="en-US" sz="3200" spc="-89" dirty="0">
                <a:solidFill>
                  <a:schemeClr val="accent5"/>
                </a:solidFill>
                <a:latin typeface="มอนตี้ Bold"/>
              </a:rPr>
              <a:t>Holistic approach to how people think, feel, and behave</a:t>
            </a:r>
          </a:p>
          <a:p>
            <a:pPr marL="457200" indent="-457200" algn="ctr">
              <a:lnSpc>
                <a:spcPts val="3907"/>
              </a:lnSpc>
              <a:buFont typeface="Wingdings" panose="05000000000000000000" pitchFamily="2" charset="2"/>
              <a:buChar char="v"/>
            </a:pPr>
            <a:r>
              <a:rPr lang="en-US" sz="3200" spc="-89" dirty="0">
                <a:solidFill>
                  <a:schemeClr val="accent5"/>
                </a:solidFill>
                <a:latin typeface="มอนตี้ Bold"/>
              </a:rPr>
              <a:t>Crucial additions to cognitive approaches to psychotherapy</a:t>
            </a:r>
          </a:p>
          <a:p>
            <a:pPr marL="457200" indent="-457200" algn="ctr">
              <a:lnSpc>
                <a:spcPts val="3907"/>
              </a:lnSpc>
              <a:buFont typeface="Wingdings" panose="05000000000000000000" pitchFamily="2" charset="2"/>
              <a:buChar char="v"/>
            </a:pPr>
            <a:r>
              <a:rPr lang="en-US" sz="3200" spc="-89" dirty="0">
                <a:solidFill>
                  <a:schemeClr val="accent5"/>
                </a:solidFill>
                <a:latin typeface="มอนตี้ Bold"/>
              </a:rPr>
              <a:t>Self-responsibility, advocacy, and personal perspective on life</a:t>
            </a:r>
          </a:p>
          <a:p>
            <a:pPr marL="457200" indent="-457200" algn="ctr">
              <a:lnSpc>
                <a:spcPts val="3907"/>
              </a:lnSpc>
              <a:buFont typeface="Wingdings" panose="05000000000000000000" pitchFamily="2" charset="2"/>
              <a:buChar char="v"/>
            </a:pPr>
            <a:r>
              <a:rPr lang="en-US" sz="3200" spc="-89" dirty="0">
                <a:solidFill>
                  <a:schemeClr val="accent5"/>
                </a:solidFill>
                <a:latin typeface="มอนตี้ Bold"/>
              </a:rPr>
              <a:t>Focus on removing unhealthy beliefs that leads to self-destruction</a:t>
            </a:r>
          </a:p>
          <a:p>
            <a:pPr marL="457200" indent="-457200" algn="ctr">
              <a:lnSpc>
                <a:spcPts val="3907"/>
              </a:lnSpc>
              <a:buFont typeface="Wingdings" panose="05000000000000000000" pitchFamily="2" charset="2"/>
              <a:buChar char="v"/>
            </a:pPr>
            <a:r>
              <a:rPr lang="en-US" sz="3200" spc="-89" dirty="0">
                <a:solidFill>
                  <a:schemeClr val="accent5"/>
                </a:solidFill>
                <a:latin typeface="มอนตี้ Bold"/>
              </a:rPr>
              <a:t>Importance of psychoeducation </a:t>
            </a:r>
          </a:p>
          <a:p>
            <a:pPr marL="457200" indent="-457200" algn="ctr">
              <a:lnSpc>
                <a:spcPts val="3907"/>
              </a:lnSpc>
              <a:buFont typeface="Wingdings" panose="05000000000000000000" pitchFamily="2" charset="2"/>
              <a:buChar char="v"/>
            </a:pPr>
            <a:r>
              <a:rPr lang="en-US" sz="3200" spc="-89" dirty="0">
                <a:solidFill>
                  <a:schemeClr val="accent5"/>
                </a:solidFill>
                <a:latin typeface="มอนตี้ Bold"/>
              </a:rPr>
              <a:t>Change begins from within the client’s actions</a:t>
            </a:r>
          </a:p>
          <a:p>
            <a:pPr algn="ctr">
              <a:lnSpc>
                <a:spcPts val="3907"/>
              </a:lnSpc>
            </a:pPr>
            <a:endParaRPr lang="en-US" sz="3200" spc="-89" dirty="0">
              <a:solidFill>
                <a:schemeClr val="accent5"/>
              </a:solidFill>
              <a:latin typeface="มอนตี้ Bold"/>
            </a:endParaRPr>
          </a:p>
          <a:p>
            <a:pPr marL="457200" indent="-457200" algn="ctr">
              <a:lnSpc>
                <a:spcPts val="3907"/>
              </a:lnSpc>
              <a:buFont typeface="Wingdings" panose="05000000000000000000" pitchFamily="2" charset="2"/>
              <a:buChar char="v"/>
            </a:pPr>
            <a:r>
              <a:rPr lang="en-US" sz="3200" spc="-89" dirty="0">
                <a:solidFill>
                  <a:schemeClr val="accent5"/>
                </a:solidFill>
                <a:latin typeface="มอนตี้ Bold"/>
              </a:rPr>
              <a:t> What else do you think REBT and Individual psychology have in common?</a:t>
            </a:r>
          </a:p>
        </p:txBody>
      </p:sp>
      <p:sp>
        <p:nvSpPr>
          <p:cNvPr id="14" name="TextBox 13">
            <a:extLst>
              <a:ext uri="{FF2B5EF4-FFF2-40B4-BE49-F238E27FC236}">
                <a16:creationId xmlns:a16="http://schemas.microsoft.com/office/drawing/2014/main" id="{93EDEC84-0E54-8861-4897-9EEE5618A2BF}"/>
              </a:ext>
            </a:extLst>
          </p:cNvPr>
          <p:cNvSpPr txBox="1"/>
          <p:nvPr/>
        </p:nvSpPr>
        <p:spPr>
          <a:xfrm>
            <a:off x="-484531" y="9852322"/>
            <a:ext cx="10051256" cy="369332"/>
          </a:xfrm>
          <a:prstGeom prst="rect">
            <a:avLst/>
          </a:prstGeom>
          <a:noFill/>
        </p:spPr>
        <p:txBody>
          <a:bodyPr wrap="square">
            <a:spAutoFit/>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(Ellis, 2017)</a:t>
            </a:r>
          </a:p>
        </p:txBody>
      </p:sp>
    </p:spTree>
    <p:extLst>
      <p:ext uri="{BB962C8B-B14F-4D97-AF65-F5344CB8AC3E}">
        <p14:creationId xmlns:p14="http://schemas.microsoft.com/office/powerpoint/2010/main" val="1089940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156191" y="-490801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711567" y="1327419"/>
            <a:ext cx="15183701" cy="7742018"/>
            <a:chOff x="0" y="0"/>
            <a:chExt cx="2935740" cy="1496905"/>
          </a:xfrm>
        </p:grpSpPr>
        <p:sp>
          <p:nvSpPr>
            <p:cNvPr id="4" name="Freeform 4"/>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2171216" y="2745407"/>
            <a:ext cx="14264401" cy="4796185"/>
          </a:xfrm>
          <a:prstGeom prst="rect">
            <a:avLst/>
          </a:prstGeom>
        </p:spPr>
        <p:txBody>
          <a:bodyPr wrap="square" lIns="0" tIns="0" rIns="0" bIns="0" rtlCol="0" anchor="t">
            <a:spAutoFit/>
          </a:bodyPr>
          <a:lstStyle/>
          <a:p>
            <a:pPr algn="ctr">
              <a:lnSpc>
                <a:spcPts val="18692"/>
              </a:lnSpc>
            </a:pPr>
            <a:r>
              <a:rPr lang="en-US" sz="18800" spc="900" dirty="0">
                <a:solidFill>
                  <a:srgbClr val="FAB30C"/>
                </a:solidFill>
                <a:latin typeface="Lucky Bones"/>
              </a:rPr>
              <a:t>Structure of Psyche</a:t>
            </a:r>
          </a:p>
        </p:txBody>
      </p:sp>
      <p:sp>
        <p:nvSpPr>
          <p:cNvPr id="7" name="Freeform 7"/>
          <p:cNvSpPr/>
          <p:nvPr/>
        </p:nvSpPr>
        <p:spPr>
          <a:xfrm rot="-1712785">
            <a:off x="13522054" y="277577"/>
            <a:ext cx="3689018" cy="3195612"/>
          </a:xfrm>
          <a:custGeom>
            <a:avLst/>
            <a:gdLst/>
            <a:ahLst/>
            <a:cxnLst/>
            <a:rect l="l" t="t" r="r" b="b"/>
            <a:pathLst>
              <a:path w="3689018" h="3195612">
                <a:moveTo>
                  <a:pt x="0" y="0"/>
                </a:moveTo>
                <a:lnTo>
                  <a:pt x="3689018" y="0"/>
                </a:lnTo>
                <a:lnTo>
                  <a:pt x="3689018" y="3195612"/>
                </a:lnTo>
                <a:lnTo>
                  <a:pt x="0" y="31956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3650892">
            <a:off x="15667913" y="2524977"/>
            <a:ext cx="2473638" cy="2142789"/>
          </a:xfrm>
          <a:custGeom>
            <a:avLst/>
            <a:gdLst/>
            <a:ahLst/>
            <a:cxnLst/>
            <a:rect l="l" t="t" r="r" b="b"/>
            <a:pathLst>
              <a:path w="2473638" h="2142789">
                <a:moveTo>
                  <a:pt x="0" y="0"/>
                </a:moveTo>
                <a:lnTo>
                  <a:pt x="2473638" y="0"/>
                </a:lnTo>
                <a:lnTo>
                  <a:pt x="2473638" y="2142788"/>
                </a:lnTo>
                <a:lnTo>
                  <a:pt x="0" y="2142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3610037">
            <a:off x="-92200" y="5008776"/>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5400000">
            <a:off x="2055860" y="7340890"/>
            <a:ext cx="2748456" cy="2380850"/>
          </a:xfrm>
          <a:custGeom>
            <a:avLst/>
            <a:gdLst/>
            <a:ahLst/>
            <a:cxnLst/>
            <a:rect l="l" t="t" r="r" b="b"/>
            <a:pathLst>
              <a:path w="2748456" h="2380850">
                <a:moveTo>
                  <a:pt x="0" y="0"/>
                </a:moveTo>
                <a:lnTo>
                  <a:pt x="2748456" y="0"/>
                </a:lnTo>
                <a:lnTo>
                  <a:pt x="2748456" y="2380850"/>
                </a:lnTo>
                <a:lnTo>
                  <a:pt x="0" y="2380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3681168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156191" y="-490801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711567" y="1327419"/>
            <a:ext cx="15183701" cy="7742018"/>
            <a:chOff x="0" y="0"/>
            <a:chExt cx="2935740" cy="1496905"/>
          </a:xfrm>
        </p:grpSpPr>
        <p:sp>
          <p:nvSpPr>
            <p:cNvPr id="4" name="Freeform 4"/>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7" name="Freeform 7"/>
          <p:cNvSpPr/>
          <p:nvPr/>
        </p:nvSpPr>
        <p:spPr>
          <a:xfrm rot="-1712785">
            <a:off x="13522054" y="277577"/>
            <a:ext cx="3689018" cy="3195612"/>
          </a:xfrm>
          <a:custGeom>
            <a:avLst/>
            <a:gdLst/>
            <a:ahLst/>
            <a:cxnLst/>
            <a:rect l="l" t="t" r="r" b="b"/>
            <a:pathLst>
              <a:path w="3689018" h="3195612">
                <a:moveTo>
                  <a:pt x="0" y="0"/>
                </a:moveTo>
                <a:lnTo>
                  <a:pt x="3689018" y="0"/>
                </a:lnTo>
                <a:lnTo>
                  <a:pt x="3689018" y="3195612"/>
                </a:lnTo>
                <a:lnTo>
                  <a:pt x="0" y="31956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3650892">
            <a:off x="15667913" y="2524977"/>
            <a:ext cx="2473638" cy="2142789"/>
          </a:xfrm>
          <a:custGeom>
            <a:avLst/>
            <a:gdLst/>
            <a:ahLst/>
            <a:cxnLst/>
            <a:rect l="l" t="t" r="r" b="b"/>
            <a:pathLst>
              <a:path w="2473638" h="2142789">
                <a:moveTo>
                  <a:pt x="0" y="0"/>
                </a:moveTo>
                <a:lnTo>
                  <a:pt x="2473638" y="0"/>
                </a:lnTo>
                <a:lnTo>
                  <a:pt x="2473638" y="2142788"/>
                </a:lnTo>
                <a:lnTo>
                  <a:pt x="0" y="2142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3610037">
            <a:off x="-92200" y="5008776"/>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5400000">
            <a:off x="2055860" y="7340890"/>
            <a:ext cx="2748456" cy="2380850"/>
          </a:xfrm>
          <a:custGeom>
            <a:avLst/>
            <a:gdLst/>
            <a:ahLst/>
            <a:cxnLst/>
            <a:rect l="l" t="t" r="r" b="b"/>
            <a:pathLst>
              <a:path w="2748456" h="2380850">
                <a:moveTo>
                  <a:pt x="0" y="0"/>
                </a:moveTo>
                <a:lnTo>
                  <a:pt x="2748456" y="0"/>
                </a:lnTo>
                <a:lnTo>
                  <a:pt x="2748456" y="2380850"/>
                </a:lnTo>
                <a:lnTo>
                  <a:pt x="0" y="2380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080" name="Picture 8" descr="Rational emotive behavior therapy - Wikipedia">
            <a:extLst>
              <a:ext uri="{FF2B5EF4-FFF2-40B4-BE49-F238E27FC236}">
                <a16:creationId xmlns:a16="http://schemas.microsoft.com/office/drawing/2014/main" id="{C0DC7A56-D2CE-1759-3CE1-92FDC4A6B7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9663" y="2068455"/>
            <a:ext cx="14326712" cy="60512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83FAE2F-69C4-64BA-5ED4-A03BD92B62C9}"/>
              </a:ext>
            </a:extLst>
          </p:cNvPr>
          <p:cNvSpPr txBox="1"/>
          <p:nvPr/>
        </p:nvSpPr>
        <p:spPr>
          <a:xfrm>
            <a:off x="-309315" y="9555054"/>
            <a:ext cx="10051472" cy="369332"/>
          </a:xfrm>
          <a:prstGeom prst="rect">
            <a:avLst/>
          </a:prstGeom>
          <a:noFill/>
        </p:spPr>
        <p:txBody>
          <a:bodyPr wrap="square">
            <a:spAutoFit/>
          </a:bodyPr>
          <a:lstStyle/>
          <a:p>
            <a:pPr marL="0" marR="0">
              <a:spcBef>
                <a:spcPts val="0"/>
              </a:spcBef>
              <a:spcAft>
                <a:spcPts val="0"/>
              </a:spcAft>
            </a:pPr>
            <a:r>
              <a:rPr lang="en-US"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7"/>
              </a:rPr>
              <a:t>https://en.wikipedia.org/wiki/Rational_emotive_behavior_therapy</a:t>
            </a:r>
            <a:endParaRPr lang="en-US" sz="20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41187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799804" y="-5589596"/>
            <a:ext cx="12074733" cy="21466192"/>
          </a:xfrm>
          <a:custGeom>
            <a:avLst/>
            <a:gdLst/>
            <a:ahLst/>
            <a:cxnLst/>
            <a:rect l="l" t="t" r="r" b="b"/>
            <a:pathLst>
              <a:path w="12074733" h="21466192">
                <a:moveTo>
                  <a:pt x="0" y="0"/>
                </a:moveTo>
                <a:lnTo>
                  <a:pt x="12074733" y="0"/>
                </a:lnTo>
                <a:lnTo>
                  <a:pt x="12074733" y="21466192"/>
                </a:lnTo>
                <a:lnTo>
                  <a:pt x="0" y="21466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750811" y="1341821"/>
            <a:ext cx="19403321" cy="9311753"/>
            <a:chOff x="0" y="0"/>
            <a:chExt cx="3149072" cy="1665191"/>
          </a:xfrm>
        </p:grpSpPr>
        <p:sp>
          <p:nvSpPr>
            <p:cNvPr id="4" name="Freeform 4"/>
            <p:cNvSpPr/>
            <p:nvPr/>
          </p:nvSpPr>
          <p:spPr>
            <a:xfrm>
              <a:off x="0" y="0"/>
              <a:ext cx="3149072" cy="1665191"/>
            </a:xfrm>
            <a:custGeom>
              <a:avLst/>
              <a:gdLst/>
              <a:ahLst/>
              <a:cxnLst/>
              <a:rect l="l" t="t" r="r" b="b"/>
              <a:pathLst>
                <a:path w="3149072" h="1665191">
                  <a:moveTo>
                    <a:pt x="23292" y="0"/>
                  </a:moveTo>
                  <a:lnTo>
                    <a:pt x="3125780" y="0"/>
                  </a:lnTo>
                  <a:cubicBezTo>
                    <a:pt x="3138644" y="0"/>
                    <a:pt x="3149072" y="10428"/>
                    <a:pt x="3149072" y="23292"/>
                  </a:cubicBezTo>
                  <a:lnTo>
                    <a:pt x="3149072" y="1641899"/>
                  </a:lnTo>
                  <a:cubicBezTo>
                    <a:pt x="3149072" y="1654763"/>
                    <a:pt x="3138644" y="1665191"/>
                    <a:pt x="3125780" y="1665191"/>
                  </a:cubicBezTo>
                  <a:lnTo>
                    <a:pt x="23292" y="1665191"/>
                  </a:lnTo>
                  <a:cubicBezTo>
                    <a:pt x="10428" y="1665191"/>
                    <a:pt x="0" y="1654763"/>
                    <a:pt x="0" y="1641899"/>
                  </a:cubicBezTo>
                  <a:lnTo>
                    <a:pt x="0" y="23292"/>
                  </a:lnTo>
                  <a:cubicBezTo>
                    <a:pt x="0" y="10428"/>
                    <a:pt x="10428" y="0"/>
                    <a:pt x="23292"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3149072" cy="1703291"/>
            </a:xfrm>
            <a:prstGeom prst="rect">
              <a:avLst/>
            </a:prstGeom>
          </p:spPr>
          <p:txBody>
            <a:bodyPr lIns="29741" tIns="29741" rIns="29741" bIns="29741" rtlCol="0" anchor="ctr"/>
            <a:lstStyle/>
            <a:p>
              <a:pPr algn="ctr">
                <a:lnSpc>
                  <a:spcPts val="1400"/>
                </a:lnSpc>
                <a:spcBef>
                  <a:spcPct val="0"/>
                </a:spcBef>
              </a:pPr>
              <a:endParaRPr/>
            </a:p>
          </p:txBody>
        </p:sp>
      </p:grpSp>
      <p:grpSp>
        <p:nvGrpSpPr>
          <p:cNvPr id="6" name="Group 6"/>
          <p:cNvGrpSpPr/>
          <p:nvPr/>
        </p:nvGrpSpPr>
        <p:grpSpPr>
          <a:xfrm>
            <a:off x="1340100" y="2198194"/>
            <a:ext cx="8940391" cy="2425982"/>
            <a:chOff x="-254522" y="-38100"/>
            <a:chExt cx="2169577" cy="469059"/>
          </a:xfrm>
        </p:grpSpPr>
        <p:sp>
          <p:nvSpPr>
            <p:cNvPr id="7" name="Freeform 7"/>
            <p:cNvSpPr/>
            <p:nvPr/>
          </p:nvSpPr>
          <p:spPr>
            <a:xfrm>
              <a:off x="-254522" y="-28183"/>
              <a:ext cx="1915055" cy="430959"/>
            </a:xfrm>
            <a:custGeom>
              <a:avLst/>
              <a:gdLst/>
              <a:ahLst/>
              <a:cxnLst/>
              <a:rect l="l" t="t" r="r" b="b"/>
              <a:pathLst>
                <a:path w="1915055" h="430959">
                  <a:moveTo>
                    <a:pt x="38300" y="0"/>
                  </a:moveTo>
                  <a:lnTo>
                    <a:pt x="1876755" y="0"/>
                  </a:lnTo>
                  <a:cubicBezTo>
                    <a:pt x="1886913" y="0"/>
                    <a:pt x="1896655" y="4035"/>
                    <a:pt x="1903837" y="11218"/>
                  </a:cubicBezTo>
                  <a:cubicBezTo>
                    <a:pt x="1911020" y="18401"/>
                    <a:pt x="1915055" y="28143"/>
                    <a:pt x="1915055" y="38300"/>
                  </a:cubicBezTo>
                  <a:lnTo>
                    <a:pt x="1915055" y="392659"/>
                  </a:lnTo>
                  <a:cubicBezTo>
                    <a:pt x="1915055" y="402817"/>
                    <a:pt x="1911020" y="412558"/>
                    <a:pt x="1903837" y="419741"/>
                  </a:cubicBezTo>
                  <a:cubicBezTo>
                    <a:pt x="1896655" y="426924"/>
                    <a:pt x="1886913" y="430959"/>
                    <a:pt x="1876755" y="430959"/>
                  </a:cubicBezTo>
                  <a:lnTo>
                    <a:pt x="38300" y="430959"/>
                  </a:lnTo>
                  <a:cubicBezTo>
                    <a:pt x="28143" y="430959"/>
                    <a:pt x="18401" y="426924"/>
                    <a:pt x="11218" y="419741"/>
                  </a:cubicBezTo>
                  <a:cubicBezTo>
                    <a:pt x="4035" y="412558"/>
                    <a:pt x="0" y="402817"/>
                    <a:pt x="0" y="392659"/>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a:p>
          </p:txBody>
        </p:sp>
        <p:sp>
          <p:nvSpPr>
            <p:cNvPr id="8" name="TextBox 8"/>
            <p:cNvSpPr txBox="1"/>
            <p:nvPr/>
          </p:nvSpPr>
          <p:spPr>
            <a:xfrm>
              <a:off x="0" y="-38100"/>
              <a:ext cx="1915055" cy="469059"/>
            </a:xfrm>
            <a:prstGeom prst="rect">
              <a:avLst/>
            </a:prstGeom>
          </p:spPr>
          <p:txBody>
            <a:bodyPr lIns="29741" tIns="29741" rIns="29741" bIns="29741" rtlCol="0" anchor="ctr"/>
            <a:lstStyle/>
            <a:p>
              <a:pPr algn="ctr">
                <a:lnSpc>
                  <a:spcPts val="1400"/>
                </a:lnSpc>
                <a:spcBef>
                  <a:spcPct val="0"/>
                </a:spcBef>
              </a:pPr>
              <a:endParaRPr/>
            </a:p>
          </p:txBody>
        </p:sp>
      </p:grpSp>
      <p:grpSp>
        <p:nvGrpSpPr>
          <p:cNvPr id="9" name="Group 9"/>
          <p:cNvGrpSpPr/>
          <p:nvPr/>
        </p:nvGrpSpPr>
        <p:grpSpPr>
          <a:xfrm>
            <a:off x="1370008" y="2118466"/>
            <a:ext cx="2965015" cy="1196128"/>
            <a:chOff x="-371279" y="-58264"/>
            <a:chExt cx="780909" cy="315030"/>
          </a:xfrm>
        </p:grpSpPr>
        <p:sp>
          <p:nvSpPr>
            <p:cNvPr id="10" name="Freeform 10"/>
            <p:cNvSpPr/>
            <p:nvPr/>
          </p:nvSpPr>
          <p:spPr>
            <a:xfrm>
              <a:off x="-332928" y="-3524"/>
              <a:ext cx="742558" cy="248355"/>
            </a:xfrm>
            <a:custGeom>
              <a:avLst/>
              <a:gdLst/>
              <a:ahLst/>
              <a:cxnLst/>
              <a:rect l="l" t="t" r="r" b="b"/>
              <a:pathLst>
                <a:path w="422103" h="248355">
                  <a:moveTo>
                    <a:pt x="120766" y="0"/>
                  </a:moveTo>
                  <a:lnTo>
                    <a:pt x="301337" y="0"/>
                  </a:lnTo>
                  <a:cubicBezTo>
                    <a:pt x="368034" y="0"/>
                    <a:pt x="422103" y="54069"/>
                    <a:pt x="422103" y="120766"/>
                  </a:cubicBezTo>
                  <a:lnTo>
                    <a:pt x="422103" y="127589"/>
                  </a:lnTo>
                  <a:cubicBezTo>
                    <a:pt x="422103" y="159618"/>
                    <a:pt x="409380" y="190335"/>
                    <a:pt x="386732" y="212983"/>
                  </a:cubicBezTo>
                  <a:cubicBezTo>
                    <a:pt x="364084" y="235631"/>
                    <a:pt x="333366" y="248355"/>
                    <a:pt x="301337" y="248355"/>
                  </a:cubicBezTo>
                  <a:lnTo>
                    <a:pt x="120766" y="248355"/>
                  </a:lnTo>
                  <a:cubicBezTo>
                    <a:pt x="54069" y="248355"/>
                    <a:pt x="0" y="194286"/>
                    <a:pt x="0" y="127589"/>
                  </a:cubicBezTo>
                  <a:lnTo>
                    <a:pt x="0" y="120766"/>
                  </a:lnTo>
                  <a:cubicBezTo>
                    <a:pt x="0" y="54069"/>
                    <a:pt x="54069" y="0"/>
                    <a:pt x="120766" y="0"/>
                  </a:cubicBezTo>
                  <a:close/>
                </a:path>
              </a:pathLst>
            </a:custGeom>
            <a:solidFill>
              <a:srgbClr val="FDBFD5"/>
            </a:solidFill>
            <a:ln cap="rnd">
              <a:noFill/>
              <a:prstDash val="solid"/>
              <a:round/>
            </a:ln>
          </p:spPr>
          <p:txBody>
            <a:bodyPr/>
            <a:lstStyle/>
            <a:p>
              <a:endParaRPr lang="en-US"/>
            </a:p>
          </p:txBody>
        </p:sp>
        <p:sp>
          <p:nvSpPr>
            <p:cNvPr id="11" name="TextBox 11"/>
            <p:cNvSpPr txBox="1"/>
            <p:nvPr/>
          </p:nvSpPr>
          <p:spPr>
            <a:xfrm>
              <a:off x="-371279" y="-58264"/>
              <a:ext cx="742558"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Adversity</a:t>
              </a:r>
            </a:p>
          </p:txBody>
        </p:sp>
      </p:grpSp>
      <p:grpSp>
        <p:nvGrpSpPr>
          <p:cNvPr id="12" name="Group 12"/>
          <p:cNvGrpSpPr/>
          <p:nvPr/>
        </p:nvGrpSpPr>
        <p:grpSpPr>
          <a:xfrm>
            <a:off x="1248487" y="4604720"/>
            <a:ext cx="7983170" cy="2266026"/>
            <a:chOff x="0" y="0"/>
            <a:chExt cx="1915055" cy="438132"/>
          </a:xfrm>
        </p:grpSpPr>
        <p:sp>
          <p:nvSpPr>
            <p:cNvPr id="13" name="Freeform 13"/>
            <p:cNvSpPr/>
            <p:nvPr/>
          </p:nvSpPr>
          <p:spPr>
            <a:xfrm>
              <a:off x="0" y="0"/>
              <a:ext cx="1915055" cy="438132"/>
            </a:xfrm>
            <a:custGeom>
              <a:avLst/>
              <a:gdLst/>
              <a:ahLst/>
              <a:cxnLst/>
              <a:rect l="l" t="t" r="r" b="b"/>
              <a:pathLst>
                <a:path w="1915055" h="438132">
                  <a:moveTo>
                    <a:pt x="38300" y="0"/>
                  </a:moveTo>
                  <a:lnTo>
                    <a:pt x="1876755" y="0"/>
                  </a:lnTo>
                  <a:cubicBezTo>
                    <a:pt x="1886913" y="0"/>
                    <a:pt x="1896655" y="4035"/>
                    <a:pt x="1903837" y="11218"/>
                  </a:cubicBezTo>
                  <a:cubicBezTo>
                    <a:pt x="1911020" y="18401"/>
                    <a:pt x="1915055" y="28143"/>
                    <a:pt x="1915055" y="38300"/>
                  </a:cubicBezTo>
                  <a:lnTo>
                    <a:pt x="1915055" y="399831"/>
                  </a:lnTo>
                  <a:cubicBezTo>
                    <a:pt x="1915055" y="409989"/>
                    <a:pt x="1911020" y="419731"/>
                    <a:pt x="1903837" y="426914"/>
                  </a:cubicBezTo>
                  <a:cubicBezTo>
                    <a:pt x="1896655" y="434097"/>
                    <a:pt x="1886913" y="438132"/>
                    <a:pt x="1876755" y="438132"/>
                  </a:cubicBezTo>
                  <a:lnTo>
                    <a:pt x="38300" y="438132"/>
                  </a:lnTo>
                  <a:cubicBezTo>
                    <a:pt x="28143" y="438132"/>
                    <a:pt x="18401" y="434097"/>
                    <a:pt x="11218" y="426914"/>
                  </a:cubicBezTo>
                  <a:cubicBezTo>
                    <a:pt x="4035" y="419731"/>
                    <a:pt x="0" y="409989"/>
                    <a:pt x="0" y="399831"/>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a:p>
          </p:txBody>
        </p:sp>
        <p:sp>
          <p:nvSpPr>
            <p:cNvPr id="14" name="TextBox 14"/>
            <p:cNvSpPr txBox="1"/>
            <p:nvPr/>
          </p:nvSpPr>
          <p:spPr>
            <a:xfrm>
              <a:off x="0" y="-38100"/>
              <a:ext cx="1915055" cy="476232"/>
            </a:xfrm>
            <a:prstGeom prst="rect">
              <a:avLst/>
            </a:prstGeom>
          </p:spPr>
          <p:txBody>
            <a:bodyPr lIns="29741" tIns="29741" rIns="29741" bIns="29741" rtlCol="0" anchor="ctr"/>
            <a:lstStyle/>
            <a:p>
              <a:pPr algn="ctr">
                <a:lnSpc>
                  <a:spcPts val="1400"/>
                </a:lnSpc>
                <a:spcBef>
                  <a:spcPct val="0"/>
                </a:spcBef>
              </a:pPr>
              <a:endParaRPr/>
            </a:p>
          </p:txBody>
        </p:sp>
      </p:grpSp>
      <p:grpSp>
        <p:nvGrpSpPr>
          <p:cNvPr id="15" name="Group 15"/>
          <p:cNvGrpSpPr/>
          <p:nvPr/>
        </p:nvGrpSpPr>
        <p:grpSpPr>
          <a:xfrm>
            <a:off x="1292672" y="4529709"/>
            <a:ext cx="3209789" cy="1196128"/>
            <a:chOff x="-246545" y="-105184"/>
            <a:chExt cx="390038" cy="315030"/>
          </a:xfrm>
        </p:grpSpPr>
        <p:sp>
          <p:nvSpPr>
            <p:cNvPr id="16" name="Freeform 16"/>
            <p:cNvSpPr/>
            <p:nvPr/>
          </p:nvSpPr>
          <p:spPr>
            <a:xfrm>
              <a:off x="-242902" y="-42691"/>
              <a:ext cx="386395" cy="248355"/>
            </a:xfrm>
            <a:custGeom>
              <a:avLst/>
              <a:gdLst/>
              <a:ahLst/>
              <a:cxnLst/>
              <a:rect l="l" t="t" r="r" b="b"/>
              <a:pathLst>
                <a:path w="386395" h="248355">
                  <a:moveTo>
                    <a:pt x="124177" y="0"/>
                  </a:moveTo>
                  <a:lnTo>
                    <a:pt x="262218" y="0"/>
                  </a:lnTo>
                  <a:cubicBezTo>
                    <a:pt x="330799" y="0"/>
                    <a:pt x="386395" y="55596"/>
                    <a:pt x="386395" y="124177"/>
                  </a:cubicBezTo>
                  <a:lnTo>
                    <a:pt x="386395" y="124177"/>
                  </a:lnTo>
                  <a:cubicBezTo>
                    <a:pt x="386395" y="192759"/>
                    <a:pt x="330799" y="248355"/>
                    <a:pt x="262218" y="248355"/>
                  </a:cubicBezTo>
                  <a:lnTo>
                    <a:pt x="124177" y="248355"/>
                  </a:lnTo>
                  <a:cubicBezTo>
                    <a:pt x="55596" y="248355"/>
                    <a:pt x="0" y="192759"/>
                    <a:pt x="0" y="124177"/>
                  </a:cubicBezTo>
                  <a:lnTo>
                    <a:pt x="0" y="124177"/>
                  </a:lnTo>
                  <a:cubicBezTo>
                    <a:pt x="0" y="55596"/>
                    <a:pt x="55596" y="0"/>
                    <a:pt x="124177" y="0"/>
                  </a:cubicBezTo>
                  <a:close/>
                </a:path>
              </a:pathLst>
            </a:custGeom>
            <a:solidFill>
              <a:srgbClr val="FDBFD5"/>
            </a:solidFill>
            <a:ln cap="rnd">
              <a:noFill/>
              <a:prstDash val="solid"/>
              <a:round/>
            </a:ln>
          </p:spPr>
          <p:txBody>
            <a:bodyPr/>
            <a:lstStyle/>
            <a:p>
              <a:endParaRPr lang="en-US"/>
            </a:p>
          </p:txBody>
        </p:sp>
        <p:sp>
          <p:nvSpPr>
            <p:cNvPr id="17" name="TextBox 17"/>
            <p:cNvSpPr txBox="1"/>
            <p:nvPr/>
          </p:nvSpPr>
          <p:spPr>
            <a:xfrm>
              <a:off x="-246545" y="-105184"/>
              <a:ext cx="386395"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Beliefs</a:t>
              </a:r>
            </a:p>
          </p:txBody>
        </p:sp>
      </p:grpSp>
      <p:grpSp>
        <p:nvGrpSpPr>
          <p:cNvPr id="18" name="Group 18"/>
          <p:cNvGrpSpPr/>
          <p:nvPr/>
        </p:nvGrpSpPr>
        <p:grpSpPr>
          <a:xfrm>
            <a:off x="1177018" y="7150246"/>
            <a:ext cx="13574481" cy="2113839"/>
            <a:chOff x="0" y="0"/>
            <a:chExt cx="1915055" cy="408707"/>
          </a:xfrm>
        </p:grpSpPr>
        <p:sp>
          <p:nvSpPr>
            <p:cNvPr id="19" name="Freeform 19"/>
            <p:cNvSpPr/>
            <p:nvPr/>
          </p:nvSpPr>
          <p:spPr>
            <a:xfrm>
              <a:off x="0" y="0"/>
              <a:ext cx="1915055" cy="408707"/>
            </a:xfrm>
            <a:custGeom>
              <a:avLst/>
              <a:gdLst/>
              <a:ahLst/>
              <a:cxnLst/>
              <a:rect l="l" t="t" r="r" b="b"/>
              <a:pathLst>
                <a:path w="1915055" h="408707">
                  <a:moveTo>
                    <a:pt x="38300" y="0"/>
                  </a:moveTo>
                  <a:lnTo>
                    <a:pt x="1876755" y="0"/>
                  </a:lnTo>
                  <a:cubicBezTo>
                    <a:pt x="1886913" y="0"/>
                    <a:pt x="1896655" y="4035"/>
                    <a:pt x="1903837" y="11218"/>
                  </a:cubicBezTo>
                  <a:cubicBezTo>
                    <a:pt x="1911020" y="18401"/>
                    <a:pt x="1915055" y="28143"/>
                    <a:pt x="1915055" y="38300"/>
                  </a:cubicBezTo>
                  <a:lnTo>
                    <a:pt x="1915055" y="370406"/>
                  </a:lnTo>
                  <a:cubicBezTo>
                    <a:pt x="1915055" y="380564"/>
                    <a:pt x="1911020" y="390306"/>
                    <a:pt x="1903837" y="397489"/>
                  </a:cubicBezTo>
                  <a:cubicBezTo>
                    <a:pt x="1896655" y="404672"/>
                    <a:pt x="1886913" y="408707"/>
                    <a:pt x="1876755" y="408707"/>
                  </a:cubicBezTo>
                  <a:lnTo>
                    <a:pt x="38300" y="408707"/>
                  </a:lnTo>
                  <a:cubicBezTo>
                    <a:pt x="28143" y="408707"/>
                    <a:pt x="18401" y="404672"/>
                    <a:pt x="11218" y="397489"/>
                  </a:cubicBezTo>
                  <a:cubicBezTo>
                    <a:pt x="4035" y="390306"/>
                    <a:pt x="0" y="380564"/>
                    <a:pt x="0" y="370406"/>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a:p>
          </p:txBody>
        </p:sp>
        <p:sp>
          <p:nvSpPr>
            <p:cNvPr id="20" name="TextBox 20"/>
            <p:cNvSpPr txBox="1"/>
            <p:nvPr/>
          </p:nvSpPr>
          <p:spPr>
            <a:xfrm>
              <a:off x="0" y="-38100"/>
              <a:ext cx="1915055" cy="446807"/>
            </a:xfrm>
            <a:prstGeom prst="rect">
              <a:avLst/>
            </a:prstGeom>
          </p:spPr>
          <p:txBody>
            <a:bodyPr lIns="29741" tIns="29741" rIns="29741" bIns="29741" rtlCol="0" anchor="ctr"/>
            <a:lstStyle/>
            <a:p>
              <a:pPr algn="ctr">
                <a:lnSpc>
                  <a:spcPts val="1400"/>
                </a:lnSpc>
                <a:spcBef>
                  <a:spcPct val="0"/>
                </a:spcBef>
              </a:pPr>
              <a:endParaRPr/>
            </a:p>
          </p:txBody>
        </p:sp>
      </p:grpSp>
      <p:grpSp>
        <p:nvGrpSpPr>
          <p:cNvPr id="21" name="Group 21"/>
          <p:cNvGrpSpPr/>
          <p:nvPr/>
        </p:nvGrpSpPr>
        <p:grpSpPr>
          <a:xfrm>
            <a:off x="1265486" y="7417376"/>
            <a:ext cx="3166117" cy="1196128"/>
            <a:chOff x="-340340" y="-108930"/>
            <a:chExt cx="907862" cy="315030"/>
          </a:xfrm>
        </p:grpSpPr>
        <p:sp>
          <p:nvSpPr>
            <p:cNvPr id="22" name="Freeform 22"/>
            <p:cNvSpPr/>
            <p:nvPr/>
          </p:nvSpPr>
          <p:spPr>
            <a:xfrm>
              <a:off x="-340340" y="-80759"/>
              <a:ext cx="907862" cy="248355"/>
            </a:xfrm>
            <a:custGeom>
              <a:avLst/>
              <a:gdLst/>
              <a:ahLst/>
              <a:cxnLst/>
              <a:rect l="l" t="t" r="r" b="b"/>
              <a:pathLst>
                <a:path w="350687" h="248355">
                  <a:moveTo>
                    <a:pt x="124177" y="0"/>
                  </a:moveTo>
                  <a:lnTo>
                    <a:pt x="226510" y="0"/>
                  </a:lnTo>
                  <a:cubicBezTo>
                    <a:pt x="259444" y="0"/>
                    <a:pt x="291029" y="13083"/>
                    <a:pt x="314317" y="36371"/>
                  </a:cubicBezTo>
                  <a:cubicBezTo>
                    <a:pt x="337604" y="59659"/>
                    <a:pt x="350687" y="91244"/>
                    <a:pt x="350687" y="124177"/>
                  </a:cubicBezTo>
                  <a:lnTo>
                    <a:pt x="350687" y="124177"/>
                  </a:lnTo>
                  <a:cubicBezTo>
                    <a:pt x="350687" y="192759"/>
                    <a:pt x="295091" y="248355"/>
                    <a:pt x="226510" y="248355"/>
                  </a:cubicBezTo>
                  <a:lnTo>
                    <a:pt x="124177" y="248355"/>
                  </a:lnTo>
                  <a:cubicBezTo>
                    <a:pt x="55596" y="248355"/>
                    <a:pt x="0" y="192759"/>
                    <a:pt x="0" y="124177"/>
                  </a:cubicBezTo>
                  <a:lnTo>
                    <a:pt x="0" y="124177"/>
                  </a:lnTo>
                  <a:cubicBezTo>
                    <a:pt x="0" y="55596"/>
                    <a:pt x="55596" y="0"/>
                    <a:pt x="124177" y="0"/>
                  </a:cubicBezTo>
                  <a:close/>
                </a:path>
              </a:pathLst>
            </a:custGeom>
            <a:solidFill>
              <a:srgbClr val="FDBFD5"/>
            </a:solidFill>
            <a:ln cap="rnd">
              <a:noFill/>
              <a:prstDash val="solid"/>
              <a:round/>
            </a:ln>
          </p:spPr>
          <p:txBody>
            <a:bodyPr/>
            <a:lstStyle/>
            <a:p>
              <a:endParaRPr lang="en-US" dirty="0"/>
            </a:p>
          </p:txBody>
        </p:sp>
        <p:sp>
          <p:nvSpPr>
            <p:cNvPr id="23" name="TextBox 23"/>
            <p:cNvSpPr txBox="1"/>
            <p:nvPr/>
          </p:nvSpPr>
          <p:spPr>
            <a:xfrm>
              <a:off x="-302664" y="-108930"/>
              <a:ext cx="852025"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Consequences</a:t>
              </a:r>
            </a:p>
          </p:txBody>
        </p:sp>
      </p:grpSp>
      <p:grpSp>
        <p:nvGrpSpPr>
          <p:cNvPr id="24" name="Group 24"/>
          <p:cNvGrpSpPr/>
          <p:nvPr/>
        </p:nvGrpSpPr>
        <p:grpSpPr>
          <a:xfrm>
            <a:off x="4479976" y="489996"/>
            <a:ext cx="9584760" cy="1589133"/>
            <a:chOff x="0" y="-85725"/>
            <a:chExt cx="2524381" cy="418537"/>
          </a:xfrm>
        </p:grpSpPr>
        <p:sp>
          <p:nvSpPr>
            <p:cNvPr id="25" name="Freeform 25"/>
            <p:cNvSpPr/>
            <p:nvPr/>
          </p:nvSpPr>
          <p:spPr>
            <a:xfrm>
              <a:off x="52742" y="-47869"/>
              <a:ext cx="2471639" cy="332812"/>
            </a:xfrm>
            <a:custGeom>
              <a:avLst/>
              <a:gdLst/>
              <a:ahLst/>
              <a:cxnLst/>
              <a:rect l="l" t="t" r="r" b="b"/>
              <a:pathLst>
                <a:path w="2471639" h="332812">
                  <a:moveTo>
                    <a:pt x="20624" y="0"/>
                  </a:moveTo>
                  <a:lnTo>
                    <a:pt x="2451015" y="0"/>
                  </a:lnTo>
                  <a:cubicBezTo>
                    <a:pt x="2462406" y="0"/>
                    <a:pt x="2471639" y="9234"/>
                    <a:pt x="2471639" y="20624"/>
                  </a:cubicBezTo>
                  <a:lnTo>
                    <a:pt x="2471639" y="312188"/>
                  </a:lnTo>
                  <a:cubicBezTo>
                    <a:pt x="2471639" y="317658"/>
                    <a:pt x="2469466" y="322904"/>
                    <a:pt x="2465599" y="326771"/>
                  </a:cubicBezTo>
                  <a:cubicBezTo>
                    <a:pt x="2461731" y="330639"/>
                    <a:pt x="2456485" y="332812"/>
                    <a:pt x="2451015" y="332812"/>
                  </a:cubicBezTo>
                  <a:lnTo>
                    <a:pt x="20624" y="332812"/>
                  </a:lnTo>
                  <a:cubicBezTo>
                    <a:pt x="15154" y="332812"/>
                    <a:pt x="9908" y="330639"/>
                    <a:pt x="6041" y="326771"/>
                  </a:cubicBezTo>
                  <a:cubicBezTo>
                    <a:pt x="2173" y="322904"/>
                    <a:pt x="0" y="317658"/>
                    <a:pt x="0" y="312188"/>
                  </a:cubicBezTo>
                  <a:lnTo>
                    <a:pt x="0" y="20624"/>
                  </a:lnTo>
                  <a:cubicBezTo>
                    <a:pt x="0" y="15154"/>
                    <a:pt x="2173" y="9908"/>
                    <a:pt x="6041" y="6041"/>
                  </a:cubicBezTo>
                  <a:cubicBezTo>
                    <a:pt x="9908" y="2173"/>
                    <a:pt x="15154" y="0"/>
                    <a:pt x="20624" y="0"/>
                  </a:cubicBezTo>
                  <a:close/>
                </a:path>
              </a:pathLst>
            </a:custGeom>
            <a:solidFill>
              <a:srgbClr val="FFA030"/>
            </a:solidFill>
            <a:ln w="76200" cap="rnd">
              <a:solidFill>
                <a:srgbClr val="984E11"/>
              </a:solidFill>
              <a:prstDash val="solid"/>
              <a:round/>
            </a:ln>
          </p:spPr>
          <p:txBody>
            <a:bodyPr/>
            <a:lstStyle/>
            <a:p>
              <a:endParaRPr lang="en-US"/>
            </a:p>
          </p:txBody>
        </p:sp>
        <p:sp>
          <p:nvSpPr>
            <p:cNvPr id="26" name="TextBox 26"/>
            <p:cNvSpPr txBox="1"/>
            <p:nvPr/>
          </p:nvSpPr>
          <p:spPr>
            <a:xfrm>
              <a:off x="0" y="-85725"/>
              <a:ext cx="2471639" cy="418537"/>
            </a:xfrm>
            <a:prstGeom prst="rect">
              <a:avLst/>
            </a:prstGeom>
          </p:spPr>
          <p:txBody>
            <a:bodyPr lIns="50800" tIns="50800" rIns="50800" bIns="50800" rtlCol="0" anchor="ctr"/>
            <a:lstStyle/>
            <a:p>
              <a:pPr algn="ctr">
                <a:lnSpc>
                  <a:spcPts val="6019"/>
                </a:lnSpc>
              </a:pPr>
              <a:r>
                <a:rPr lang="en-US" sz="8000" spc="253" dirty="0">
                  <a:solidFill>
                    <a:srgbClr val="FFFFFF"/>
                  </a:solidFill>
                  <a:latin typeface="Tropika"/>
                </a:rPr>
                <a:t>ABC Model</a:t>
              </a:r>
            </a:p>
          </p:txBody>
        </p:sp>
      </p:grpSp>
      <p:sp>
        <p:nvSpPr>
          <p:cNvPr id="28" name="TextBox 28"/>
          <p:cNvSpPr txBox="1"/>
          <p:nvPr/>
        </p:nvSpPr>
        <p:spPr>
          <a:xfrm>
            <a:off x="1515622" y="3288296"/>
            <a:ext cx="6493494" cy="948978"/>
          </a:xfrm>
          <a:prstGeom prst="rect">
            <a:avLst/>
          </a:prstGeom>
        </p:spPr>
        <p:txBody>
          <a:bodyPr wrap="square" lIns="0" tIns="0" rIns="0" bIns="0" rtlCol="0" anchor="t">
            <a:spAutoFit/>
          </a:bodyPr>
          <a:lstStyle/>
          <a:p>
            <a:pPr marL="570709" lvl="1" indent="-285355">
              <a:lnSpc>
                <a:spcPts val="3700"/>
              </a:lnSpc>
              <a:buFont typeface="Arial"/>
              <a:buChar char="•"/>
            </a:pPr>
            <a:r>
              <a:rPr lang="en-US" sz="2643" spc="-84" dirty="0">
                <a:solidFill>
                  <a:srgbClr val="763B0A"/>
                </a:solidFill>
                <a:latin typeface="มอนตี้ Bold"/>
              </a:rPr>
              <a:t>Activating or “triggering” event/experience or </a:t>
            </a:r>
            <a:r>
              <a:rPr lang="en-US" sz="2643" i="1" spc="-84" dirty="0">
                <a:solidFill>
                  <a:srgbClr val="763B0A"/>
                </a:solidFill>
                <a:latin typeface="มอนตี้ Bold"/>
              </a:rPr>
              <a:t>adversity</a:t>
            </a:r>
            <a:endParaRPr lang="en-US" sz="2643" spc="-84" dirty="0">
              <a:solidFill>
                <a:srgbClr val="763B0A"/>
              </a:solidFill>
              <a:latin typeface="มอนตี้ Bold"/>
            </a:endParaRPr>
          </a:p>
        </p:txBody>
      </p:sp>
      <p:sp>
        <p:nvSpPr>
          <p:cNvPr id="29" name="TextBox 29"/>
          <p:cNvSpPr txBox="1"/>
          <p:nvPr/>
        </p:nvSpPr>
        <p:spPr>
          <a:xfrm>
            <a:off x="1144870" y="5868648"/>
            <a:ext cx="7722935" cy="897682"/>
          </a:xfrm>
          <a:prstGeom prst="rect">
            <a:avLst/>
          </a:prstGeom>
        </p:spPr>
        <p:txBody>
          <a:bodyPr wrap="square" lIns="0" tIns="0" rIns="0" bIns="0" rtlCol="0" anchor="t">
            <a:spAutoFit/>
          </a:bodyPr>
          <a:lstStyle/>
          <a:p>
            <a:pPr marL="539321" lvl="1" indent="-269660">
              <a:lnSpc>
                <a:spcPts val="3497"/>
              </a:lnSpc>
              <a:buFont typeface="Arial"/>
              <a:buChar char="•"/>
            </a:pPr>
            <a:r>
              <a:rPr lang="en-US" sz="2498" spc="-79" dirty="0">
                <a:solidFill>
                  <a:srgbClr val="763B0A"/>
                </a:solidFill>
                <a:latin typeface="มอนตี้ Bold"/>
              </a:rPr>
              <a:t>·Belief about A, which could be an external factor. </a:t>
            </a:r>
          </a:p>
        </p:txBody>
      </p:sp>
      <p:sp>
        <p:nvSpPr>
          <p:cNvPr id="30" name="TextBox 30"/>
          <p:cNvSpPr txBox="1"/>
          <p:nvPr/>
        </p:nvSpPr>
        <p:spPr>
          <a:xfrm>
            <a:off x="4116919" y="7499791"/>
            <a:ext cx="10737271" cy="1795363"/>
          </a:xfrm>
          <a:prstGeom prst="rect">
            <a:avLst/>
          </a:prstGeom>
        </p:spPr>
        <p:txBody>
          <a:bodyPr wrap="square" lIns="0" tIns="0" rIns="0" bIns="0" rtlCol="0" anchor="t">
            <a:spAutoFit/>
          </a:bodyPr>
          <a:lstStyle/>
          <a:p>
            <a:pPr marL="534306" lvl="1" indent="-267153">
              <a:lnSpc>
                <a:spcPts val="3464"/>
              </a:lnSpc>
              <a:buFont typeface="Arial"/>
              <a:buChar char="•"/>
            </a:pPr>
            <a:r>
              <a:rPr lang="en-US" sz="2474" spc="-79" dirty="0">
                <a:solidFill>
                  <a:srgbClr val="763B0A"/>
                </a:solidFill>
                <a:latin typeface="มอนตี้ Bold"/>
              </a:rPr>
              <a:t>Cognitive, behavioral, or emotional consequence. Ex: overwhelming anxiety after hearing about failing grade. The sadness is debilitating, and student does not attend class for a few days. </a:t>
            </a:r>
          </a:p>
          <a:p>
            <a:pPr>
              <a:lnSpc>
                <a:spcPts val="3464"/>
              </a:lnSpc>
            </a:pPr>
            <a:endParaRPr lang="en-US" sz="2474" spc="-79" dirty="0">
              <a:solidFill>
                <a:srgbClr val="763B0A"/>
              </a:solidFill>
              <a:latin typeface="มอนตี้ Bold"/>
            </a:endParaRPr>
          </a:p>
        </p:txBody>
      </p:sp>
      <p:pic>
        <p:nvPicPr>
          <p:cNvPr id="31" name="Picture 8" descr="Rational emotive behavior therapy - Wikipedia">
            <a:extLst>
              <a:ext uri="{FF2B5EF4-FFF2-40B4-BE49-F238E27FC236}">
                <a16:creationId xmlns:a16="http://schemas.microsoft.com/office/drawing/2014/main" id="{71BADA94-ADD7-88F5-570D-85E77F1E19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5861" y="2753750"/>
            <a:ext cx="8165369" cy="381238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34EF4176-C8EB-CFE7-87E3-15080F662A70}"/>
              </a:ext>
            </a:extLst>
          </p:cNvPr>
          <p:cNvSpPr txBox="1"/>
          <p:nvPr/>
        </p:nvSpPr>
        <p:spPr>
          <a:xfrm>
            <a:off x="-224773" y="9491867"/>
            <a:ext cx="4907925" cy="923330"/>
          </a:xfrm>
          <a:prstGeom prst="rect">
            <a:avLst/>
          </a:prstGeom>
          <a:noFill/>
        </p:spPr>
        <p:txBody>
          <a:bodyPr wrap="square">
            <a:spAutoFit/>
          </a:bodyPr>
          <a:lstStyle/>
          <a:p>
            <a:r>
              <a:rPr lang="en-US" sz="1800" dirty="0">
                <a:effectLst/>
                <a:latin typeface="Aptos" panose="020B0004020202020204" pitchFamily="34" charset="0"/>
                <a:ea typeface="Aptos" panose="020B0004020202020204" pitchFamily="34" charset="0"/>
                <a:cs typeface="Aptos" panose="020B0004020202020204" pitchFamily="34" charset="0"/>
              </a:rPr>
              <a:t>(A. </a:t>
            </a:r>
            <a:r>
              <a:rPr lang="en-US" sz="1800" dirty="0" err="1">
                <a:effectLst/>
                <a:latin typeface="Aptos" panose="020B0004020202020204" pitchFamily="34" charset="0"/>
                <a:ea typeface="Aptos" panose="020B0004020202020204" pitchFamily="34" charset="0"/>
                <a:cs typeface="Aptos" panose="020B0004020202020204" pitchFamily="34" charset="0"/>
              </a:rPr>
              <a:t>Dichoso</a:t>
            </a:r>
            <a:r>
              <a:rPr lang="en-US" sz="1800" dirty="0">
                <a:effectLst/>
                <a:latin typeface="Aptos" panose="020B0004020202020204" pitchFamily="34" charset="0"/>
                <a:ea typeface="Aptos" panose="020B0004020202020204" pitchFamily="34" charset="0"/>
                <a:cs typeface="Aptos" panose="020B0004020202020204" pitchFamily="34" charset="0"/>
              </a:rPr>
              <a:t> &amp; M. </a:t>
            </a:r>
            <a:r>
              <a:rPr lang="en-US" sz="1800" dirty="0" err="1">
                <a:effectLst/>
                <a:latin typeface="Aptos" panose="020B0004020202020204" pitchFamily="34" charset="0"/>
                <a:ea typeface="Aptos" panose="020B0004020202020204" pitchFamily="34" charset="0"/>
                <a:cs typeface="Aptos" panose="020B0004020202020204" pitchFamily="34" charset="0"/>
              </a:rPr>
              <a:t>Maitim</a:t>
            </a:r>
            <a:r>
              <a:rPr lang="en-US" sz="1800" dirty="0">
                <a:effectLst/>
                <a:latin typeface="Aptos" panose="020B0004020202020204" pitchFamily="34" charset="0"/>
                <a:ea typeface="Aptos" panose="020B0004020202020204" pitchFamily="34" charset="0"/>
                <a:cs typeface="Aptos" panose="020B0004020202020204" pitchFamily="34" charset="0"/>
              </a:rPr>
              <a:t>, 2017).</a:t>
            </a:r>
          </a:p>
          <a:p>
            <a:r>
              <a:rPr lang="en-US" sz="1800" kern="0" dirty="0">
                <a:effectLst/>
                <a:latin typeface="Aptos" panose="020B0004020202020204" pitchFamily="34" charset="0"/>
                <a:ea typeface="Calibri" panose="020F0502020204030204" pitchFamily="34" charset="0"/>
                <a:cs typeface="Aptos" panose="020B0004020202020204" pitchFamily="34" charset="0"/>
              </a:rPr>
              <a:t>(Albert Ellis Institute, 2012).</a:t>
            </a:r>
            <a:endParaRPr lang="en-US" sz="1800" dirty="0">
              <a:effectLst/>
              <a:latin typeface="Aptos" panose="020B0004020202020204" pitchFamily="34" charset="0"/>
              <a:ea typeface="Aptos" panose="020B0004020202020204" pitchFamily="34" charset="0"/>
              <a:cs typeface="Aptos" panose="020B0004020202020204" pitchFamily="34" charset="0"/>
            </a:endParaRPr>
          </a:p>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kern="0" dirty="0">
              <a:latin typeface="Aptos" panose="020B0004020202020204" pitchFamily="3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293450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799804" y="-5589596"/>
            <a:ext cx="12074733" cy="21466192"/>
          </a:xfrm>
          <a:custGeom>
            <a:avLst/>
            <a:gdLst/>
            <a:ahLst/>
            <a:cxnLst/>
            <a:rect l="l" t="t" r="r" b="b"/>
            <a:pathLst>
              <a:path w="12074733" h="21466192">
                <a:moveTo>
                  <a:pt x="0" y="0"/>
                </a:moveTo>
                <a:lnTo>
                  <a:pt x="12074733" y="0"/>
                </a:lnTo>
                <a:lnTo>
                  <a:pt x="12074733" y="21466192"/>
                </a:lnTo>
                <a:lnTo>
                  <a:pt x="0" y="21466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859227" y="1232068"/>
            <a:ext cx="16287058" cy="8612397"/>
            <a:chOff x="0" y="0"/>
            <a:chExt cx="3149072" cy="1665191"/>
          </a:xfrm>
        </p:grpSpPr>
        <p:sp>
          <p:nvSpPr>
            <p:cNvPr id="4" name="Freeform 4"/>
            <p:cNvSpPr/>
            <p:nvPr/>
          </p:nvSpPr>
          <p:spPr>
            <a:xfrm>
              <a:off x="0" y="0"/>
              <a:ext cx="3149072" cy="1665191"/>
            </a:xfrm>
            <a:custGeom>
              <a:avLst/>
              <a:gdLst/>
              <a:ahLst/>
              <a:cxnLst/>
              <a:rect l="l" t="t" r="r" b="b"/>
              <a:pathLst>
                <a:path w="3149072" h="1665191">
                  <a:moveTo>
                    <a:pt x="23292" y="0"/>
                  </a:moveTo>
                  <a:lnTo>
                    <a:pt x="3125780" y="0"/>
                  </a:lnTo>
                  <a:cubicBezTo>
                    <a:pt x="3138644" y="0"/>
                    <a:pt x="3149072" y="10428"/>
                    <a:pt x="3149072" y="23292"/>
                  </a:cubicBezTo>
                  <a:lnTo>
                    <a:pt x="3149072" y="1641899"/>
                  </a:lnTo>
                  <a:cubicBezTo>
                    <a:pt x="3149072" y="1654763"/>
                    <a:pt x="3138644" y="1665191"/>
                    <a:pt x="3125780" y="1665191"/>
                  </a:cubicBezTo>
                  <a:lnTo>
                    <a:pt x="23292" y="1665191"/>
                  </a:lnTo>
                  <a:cubicBezTo>
                    <a:pt x="10428" y="1665191"/>
                    <a:pt x="0" y="1654763"/>
                    <a:pt x="0" y="1641899"/>
                  </a:cubicBezTo>
                  <a:lnTo>
                    <a:pt x="0" y="23292"/>
                  </a:lnTo>
                  <a:cubicBezTo>
                    <a:pt x="0" y="10428"/>
                    <a:pt x="10428" y="0"/>
                    <a:pt x="23292"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3149072" cy="1703291"/>
            </a:xfrm>
            <a:prstGeom prst="rect">
              <a:avLst/>
            </a:prstGeom>
          </p:spPr>
          <p:txBody>
            <a:bodyPr lIns="29741" tIns="29741" rIns="29741" bIns="29741" rtlCol="0" anchor="ctr"/>
            <a:lstStyle/>
            <a:p>
              <a:pPr algn="ctr">
                <a:lnSpc>
                  <a:spcPts val="1400"/>
                </a:lnSpc>
                <a:spcBef>
                  <a:spcPct val="0"/>
                </a:spcBef>
              </a:pPr>
              <a:endParaRPr/>
            </a:p>
          </p:txBody>
        </p:sp>
      </p:grpSp>
      <p:grpSp>
        <p:nvGrpSpPr>
          <p:cNvPr id="6" name="Group 6"/>
          <p:cNvGrpSpPr/>
          <p:nvPr/>
        </p:nvGrpSpPr>
        <p:grpSpPr>
          <a:xfrm>
            <a:off x="1545788" y="2211003"/>
            <a:ext cx="9904702" cy="2228928"/>
            <a:chOff x="0" y="0"/>
            <a:chExt cx="1915055" cy="430959"/>
          </a:xfrm>
        </p:grpSpPr>
        <p:sp>
          <p:nvSpPr>
            <p:cNvPr id="7" name="Freeform 7"/>
            <p:cNvSpPr/>
            <p:nvPr/>
          </p:nvSpPr>
          <p:spPr>
            <a:xfrm>
              <a:off x="0" y="0"/>
              <a:ext cx="1915055" cy="430959"/>
            </a:xfrm>
            <a:custGeom>
              <a:avLst/>
              <a:gdLst/>
              <a:ahLst/>
              <a:cxnLst/>
              <a:rect l="l" t="t" r="r" b="b"/>
              <a:pathLst>
                <a:path w="1915055" h="430959">
                  <a:moveTo>
                    <a:pt x="38300" y="0"/>
                  </a:moveTo>
                  <a:lnTo>
                    <a:pt x="1876755" y="0"/>
                  </a:lnTo>
                  <a:cubicBezTo>
                    <a:pt x="1886913" y="0"/>
                    <a:pt x="1896655" y="4035"/>
                    <a:pt x="1903837" y="11218"/>
                  </a:cubicBezTo>
                  <a:cubicBezTo>
                    <a:pt x="1911020" y="18401"/>
                    <a:pt x="1915055" y="28143"/>
                    <a:pt x="1915055" y="38300"/>
                  </a:cubicBezTo>
                  <a:lnTo>
                    <a:pt x="1915055" y="392659"/>
                  </a:lnTo>
                  <a:cubicBezTo>
                    <a:pt x="1915055" y="402817"/>
                    <a:pt x="1911020" y="412558"/>
                    <a:pt x="1903837" y="419741"/>
                  </a:cubicBezTo>
                  <a:cubicBezTo>
                    <a:pt x="1896655" y="426924"/>
                    <a:pt x="1886913" y="430959"/>
                    <a:pt x="1876755" y="430959"/>
                  </a:cubicBezTo>
                  <a:lnTo>
                    <a:pt x="38300" y="430959"/>
                  </a:lnTo>
                  <a:cubicBezTo>
                    <a:pt x="28143" y="430959"/>
                    <a:pt x="18401" y="426924"/>
                    <a:pt x="11218" y="419741"/>
                  </a:cubicBezTo>
                  <a:cubicBezTo>
                    <a:pt x="4035" y="412558"/>
                    <a:pt x="0" y="402817"/>
                    <a:pt x="0" y="392659"/>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a:p>
          </p:txBody>
        </p:sp>
        <p:sp>
          <p:nvSpPr>
            <p:cNvPr id="8" name="TextBox 8"/>
            <p:cNvSpPr txBox="1"/>
            <p:nvPr/>
          </p:nvSpPr>
          <p:spPr>
            <a:xfrm>
              <a:off x="0" y="-38100"/>
              <a:ext cx="1915055" cy="469059"/>
            </a:xfrm>
            <a:prstGeom prst="rect">
              <a:avLst/>
            </a:prstGeom>
          </p:spPr>
          <p:txBody>
            <a:bodyPr lIns="29741" tIns="29741" rIns="29741" bIns="29741" rtlCol="0" anchor="ctr"/>
            <a:lstStyle/>
            <a:p>
              <a:pPr algn="ctr">
                <a:lnSpc>
                  <a:spcPts val="1400"/>
                </a:lnSpc>
                <a:spcBef>
                  <a:spcPct val="0"/>
                </a:spcBef>
              </a:pPr>
              <a:endParaRPr/>
            </a:p>
          </p:txBody>
        </p:sp>
      </p:grpSp>
      <p:grpSp>
        <p:nvGrpSpPr>
          <p:cNvPr id="9" name="Group 9"/>
          <p:cNvGrpSpPr/>
          <p:nvPr/>
        </p:nvGrpSpPr>
        <p:grpSpPr>
          <a:xfrm>
            <a:off x="1780812" y="2371184"/>
            <a:ext cx="1602673" cy="942972"/>
            <a:chOff x="0" y="0"/>
            <a:chExt cx="422103" cy="248355"/>
          </a:xfrm>
        </p:grpSpPr>
        <p:sp>
          <p:nvSpPr>
            <p:cNvPr id="10" name="Freeform 10"/>
            <p:cNvSpPr/>
            <p:nvPr/>
          </p:nvSpPr>
          <p:spPr>
            <a:xfrm>
              <a:off x="0" y="0"/>
              <a:ext cx="422103" cy="248355"/>
            </a:xfrm>
            <a:custGeom>
              <a:avLst/>
              <a:gdLst/>
              <a:ahLst/>
              <a:cxnLst/>
              <a:rect l="l" t="t" r="r" b="b"/>
              <a:pathLst>
                <a:path w="422103" h="248355">
                  <a:moveTo>
                    <a:pt x="120766" y="0"/>
                  </a:moveTo>
                  <a:lnTo>
                    <a:pt x="301337" y="0"/>
                  </a:lnTo>
                  <a:cubicBezTo>
                    <a:pt x="368034" y="0"/>
                    <a:pt x="422103" y="54069"/>
                    <a:pt x="422103" y="120766"/>
                  </a:cubicBezTo>
                  <a:lnTo>
                    <a:pt x="422103" y="127589"/>
                  </a:lnTo>
                  <a:cubicBezTo>
                    <a:pt x="422103" y="159618"/>
                    <a:pt x="409380" y="190335"/>
                    <a:pt x="386732" y="212983"/>
                  </a:cubicBezTo>
                  <a:cubicBezTo>
                    <a:pt x="364084" y="235631"/>
                    <a:pt x="333366" y="248355"/>
                    <a:pt x="301337" y="248355"/>
                  </a:cubicBezTo>
                  <a:lnTo>
                    <a:pt x="120766" y="248355"/>
                  </a:lnTo>
                  <a:cubicBezTo>
                    <a:pt x="54069" y="248355"/>
                    <a:pt x="0" y="194286"/>
                    <a:pt x="0" y="127589"/>
                  </a:cubicBezTo>
                  <a:lnTo>
                    <a:pt x="0" y="120766"/>
                  </a:lnTo>
                  <a:cubicBezTo>
                    <a:pt x="0" y="54069"/>
                    <a:pt x="54069" y="0"/>
                    <a:pt x="120766" y="0"/>
                  </a:cubicBezTo>
                  <a:close/>
                </a:path>
              </a:pathLst>
            </a:custGeom>
            <a:solidFill>
              <a:srgbClr val="FDBFD5"/>
            </a:solidFill>
            <a:ln cap="rnd">
              <a:noFill/>
              <a:prstDash val="solid"/>
              <a:round/>
            </a:ln>
          </p:spPr>
          <p:txBody>
            <a:bodyPr/>
            <a:lstStyle/>
            <a:p>
              <a:endParaRPr lang="en-US"/>
            </a:p>
          </p:txBody>
        </p:sp>
        <p:sp>
          <p:nvSpPr>
            <p:cNvPr id="11" name="TextBox 11"/>
            <p:cNvSpPr txBox="1"/>
            <p:nvPr/>
          </p:nvSpPr>
          <p:spPr>
            <a:xfrm>
              <a:off x="0" y="-66675"/>
              <a:ext cx="422103" cy="315030"/>
            </a:xfrm>
            <a:prstGeom prst="rect">
              <a:avLst/>
            </a:prstGeom>
          </p:spPr>
          <p:txBody>
            <a:bodyPr lIns="50800" tIns="50800" rIns="50800" bIns="50800" rtlCol="0" anchor="ctr"/>
            <a:lstStyle/>
            <a:p>
              <a:pPr algn="ctr">
                <a:lnSpc>
                  <a:spcPts val="5039"/>
                </a:lnSpc>
              </a:pPr>
              <a:r>
                <a:rPr lang="en-US" sz="3599" spc="212">
                  <a:solidFill>
                    <a:srgbClr val="393939"/>
                  </a:solidFill>
                  <a:latin typeface="Tropika"/>
                </a:rPr>
                <a:t>Goal 1</a:t>
              </a:r>
            </a:p>
          </p:txBody>
        </p:sp>
      </p:grpSp>
      <p:grpSp>
        <p:nvGrpSpPr>
          <p:cNvPr id="12" name="Group 12"/>
          <p:cNvGrpSpPr/>
          <p:nvPr/>
        </p:nvGrpSpPr>
        <p:grpSpPr>
          <a:xfrm>
            <a:off x="1545788" y="4601856"/>
            <a:ext cx="9904702" cy="2266026"/>
            <a:chOff x="0" y="0"/>
            <a:chExt cx="1915055" cy="438132"/>
          </a:xfrm>
        </p:grpSpPr>
        <p:sp>
          <p:nvSpPr>
            <p:cNvPr id="13" name="Freeform 13"/>
            <p:cNvSpPr/>
            <p:nvPr/>
          </p:nvSpPr>
          <p:spPr>
            <a:xfrm>
              <a:off x="0" y="0"/>
              <a:ext cx="1915055" cy="438132"/>
            </a:xfrm>
            <a:custGeom>
              <a:avLst/>
              <a:gdLst/>
              <a:ahLst/>
              <a:cxnLst/>
              <a:rect l="l" t="t" r="r" b="b"/>
              <a:pathLst>
                <a:path w="1915055" h="438132">
                  <a:moveTo>
                    <a:pt x="38300" y="0"/>
                  </a:moveTo>
                  <a:lnTo>
                    <a:pt x="1876755" y="0"/>
                  </a:lnTo>
                  <a:cubicBezTo>
                    <a:pt x="1886913" y="0"/>
                    <a:pt x="1896655" y="4035"/>
                    <a:pt x="1903837" y="11218"/>
                  </a:cubicBezTo>
                  <a:cubicBezTo>
                    <a:pt x="1911020" y="18401"/>
                    <a:pt x="1915055" y="28143"/>
                    <a:pt x="1915055" y="38300"/>
                  </a:cubicBezTo>
                  <a:lnTo>
                    <a:pt x="1915055" y="399831"/>
                  </a:lnTo>
                  <a:cubicBezTo>
                    <a:pt x="1915055" y="409989"/>
                    <a:pt x="1911020" y="419731"/>
                    <a:pt x="1903837" y="426914"/>
                  </a:cubicBezTo>
                  <a:cubicBezTo>
                    <a:pt x="1896655" y="434097"/>
                    <a:pt x="1886913" y="438132"/>
                    <a:pt x="1876755" y="438132"/>
                  </a:cubicBezTo>
                  <a:lnTo>
                    <a:pt x="38300" y="438132"/>
                  </a:lnTo>
                  <a:cubicBezTo>
                    <a:pt x="28143" y="438132"/>
                    <a:pt x="18401" y="434097"/>
                    <a:pt x="11218" y="426914"/>
                  </a:cubicBezTo>
                  <a:cubicBezTo>
                    <a:pt x="4035" y="419731"/>
                    <a:pt x="0" y="409989"/>
                    <a:pt x="0" y="399831"/>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a:p>
          </p:txBody>
        </p:sp>
        <p:sp>
          <p:nvSpPr>
            <p:cNvPr id="14" name="TextBox 14"/>
            <p:cNvSpPr txBox="1"/>
            <p:nvPr/>
          </p:nvSpPr>
          <p:spPr>
            <a:xfrm>
              <a:off x="0" y="-38100"/>
              <a:ext cx="1915055" cy="476232"/>
            </a:xfrm>
            <a:prstGeom prst="rect">
              <a:avLst/>
            </a:prstGeom>
          </p:spPr>
          <p:txBody>
            <a:bodyPr lIns="29741" tIns="29741" rIns="29741" bIns="29741" rtlCol="0" anchor="ctr"/>
            <a:lstStyle/>
            <a:p>
              <a:pPr algn="ctr">
                <a:lnSpc>
                  <a:spcPts val="1400"/>
                </a:lnSpc>
                <a:spcBef>
                  <a:spcPct val="0"/>
                </a:spcBef>
              </a:pPr>
              <a:endParaRPr/>
            </a:p>
          </p:txBody>
        </p:sp>
      </p:grpSp>
      <p:grpSp>
        <p:nvGrpSpPr>
          <p:cNvPr id="15" name="Group 15"/>
          <p:cNvGrpSpPr/>
          <p:nvPr/>
        </p:nvGrpSpPr>
        <p:grpSpPr>
          <a:xfrm>
            <a:off x="1780812" y="4836714"/>
            <a:ext cx="1467094" cy="942972"/>
            <a:chOff x="0" y="0"/>
            <a:chExt cx="386395" cy="248355"/>
          </a:xfrm>
        </p:grpSpPr>
        <p:sp>
          <p:nvSpPr>
            <p:cNvPr id="16" name="Freeform 16"/>
            <p:cNvSpPr/>
            <p:nvPr/>
          </p:nvSpPr>
          <p:spPr>
            <a:xfrm>
              <a:off x="0" y="0"/>
              <a:ext cx="386395" cy="248355"/>
            </a:xfrm>
            <a:custGeom>
              <a:avLst/>
              <a:gdLst/>
              <a:ahLst/>
              <a:cxnLst/>
              <a:rect l="l" t="t" r="r" b="b"/>
              <a:pathLst>
                <a:path w="386395" h="248355">
                  <a:moveTo>
                    <a:pt x="124177" y="0"/>
                  </a:moveTo>
                  <a:lnTo>
                    <a:pt x="262218" y="0"/>
                  </a:lnTo>
                  <a:cubicBezTo>
                    <a:pt x="330799" y="0"/>
                    <a:pt x="386395" y="55596"/>
                    <a:pt x="386395" y="124177"/>
                  </a:cubicBezTo>
                  <a:lnTo>
                    <a:pt x="386395" y="124177"/>
                  </a:lnTo>
                  <a:cubicBezTo>
                    <a:pt x="386395" y="192759"/>
                    <a:pt x="330799" y="248355"/>
                    <a:pt x="262218" y="248355"/>
                  </a:cubicBezTo>
                  <a:lnTo>
                    <a:pt x="124177" y="248355"/>
                  </a:lnTo>
                  <a:cubicBezTo>
                    <a:pt x="55596" y="248355"/>
                    <a:pt x="0" y="192759"/>
                    <a:pt x="0" y="124177"/>
                  </a:cubicBezTo>
                  <a:lnTo>
                    <a:pt x="0" y="124177"/>
                  </a:lnTo>
                  <a:cubicBezTo>
                    <a:pt x="0" y="55596"/>
                    <a:pt x="55596" y="0"/>
                    <a:pt x="124177" y="0"/>
                  </a:cubicBezTo>
                  <a:close/>
                </a:path>
              </a:pathLst>
            </a:custGeom>
            <a:solidFill>
              <a:srgbClr val="FDBFD5"/>
            </a:solidFill>
            <a:ln cap="rnd">
              <a:noFill/>
              <a:prstDash val="solid"/>
              <a:round/>
            </a:ln>
          </p:spPr>
          <p:txBody>
            <a:bodyPr/>
            <a:lstStyle/>
            <a:p>
              <a:endParaRPr lang="en-US"/>
            </a:p>
          </p:txBody>
        </p:sp>
        <p:sp>
          <p:nvSpPr>
            <p:cNvPr id="17" name="TextBox 17"/>
            <p:cNvSpPr txBox="1"/>
            <p:nvPr/>
          </p:nvSpPr>
          <p:spPr>
            <a:xfrm>
              <a:off x="0" y="-66675"/>
              <a:ext cx="386395" cy="315030"/>
            </a:xfrm>
            <a:prstGeom prst="rect">
              <a:avLst/>
            </a:prstGeom>
          </p:spPr>
          <p:txBody>
            <a:bodyPr lIns="50800" tIns="50800" rIns="50800" bIns="50800" rtlCol="0" anchor="ctr"/>
            <a:lstStyle/>
            <a:p>
              <a:pPr algn="ctr">
                <a:lnSpc>
                  <a:spcPts val="5039"/>
                </a:lnSpc>
              </a:pPr>
              <a:r>
                <a:rPr lang="en-US" sz="3599" spc="212">
                  <a:solidFill>
                    <a:srgbClr val="393939"/>
                  </a:solidFill>
                  <a:latin typeface="Tropika"/>
                </a:rPr>
                <a:t>Goal 2</a:t>
              </a:r>
            </a:p>
          </p:txBody>
        </p:sp>
      </p:grpSp>
      <p:grpSp>
        <p:nvGrpSpPr>
          <p:cNvPr id="18" name="Group 18"/>
          <p:cNvGrpSpPr/>
          <p:nvPr/>
        </p:nvGrpSpPr>
        <p:grpSpPr>
          <a:xfrm>
            <a:off x="1545788" y="7172682"/>
            <a:ext cx="9904702" cy="2113839"/>
            <a:chOff x="0" y="0"/>
            <a:chExt cx="1915055" cy="408707"/>
          </a:xfrm>
        </p:grpSpPr>
        <p:sp>
          <p:nvSpPr>
            <p:cNvPr id="19" name="Freeform 19"/>
            <p:cNvSpPr/>
            <p:nvPr/>
          </p:nvSpPr>
          <p:spPr>
            <a:xfrm>
              <a:off x="0" y="0"/>
              <a:ext cx="1915055" cy="408707"/>
            </a:xfrm>
            <a:custGeom>
              <a:avLst/>
              <a:gdLst/>
              <a:ahLst/>
              <a:cxnLst/>
              <a:rect l="l" t="t" r="r" b="b"/>
              <a:pathLst>
                <a:path w="1915055" h="408707">
                  <a:moveTo>
                    <a:pt x="38300" y="0"/>
                  </a:moveTo>
                  <a:lnTo>
                    <a:pt x="1876755" y="0"/>
                  </a:lnTo>
                  <a:cubicBezTo>
                    <a:pt x="1886913" y="0"/>
                    <a:pt x="1896655" y="4035"/>
                    <a:pt x="1903837" y="11218"/>
                  </a:cubicBezTo>
                  <a:cubicBezTo>
                    <a:pt x="1911020" y="18401"/>
                    <a:pt x="1915055" y="28143"/>
                    <a:pt x="1915055" y="38300"/>
                  </a:cubicBezTo>
                  <a:lnTo>
                    <a:pt x="1915055" y="370406"/>
                  </a:lnTo>
                  <a:cubicBezTo>
                    <a:pt x="1915055" y="380564"/>
                    <a:pt x="1911020" y="390306"/>
                    <a:pt x="1903837" y="397489"/>
                  </a:cubicBezTo>
                  <a:cubicBezTo>
                    <a:pt x="1896655" y="404672"/>
                    <a:pt x="1886913" y="408707"/>
                    <a:pt x="1876755" y="408707"/>
                  </a:cubicBezTo>
                  <a:lnTo>
                    <a:pt x="38300" y="408707"/>
                  </a:lnTo>
                  <a:cubicBezTo>
                    <a:pt x="28143" y="408707"/>
                    <a:pt x="18401" y="404672"/>
                    <a:pt x="11218" y="397489"/>
                  </a:cubicBezTo>
                  <a:cubicBezTo>
                    <a:pt x="4035" y="390306"/>
                    <a:pt x="0" y="380564"/>
                    <a:pt x="0" y="370406"/>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a:p>
          </p:txBody>
        </p:sp>
        <p:sp>
          <p:nvSpPr>
            <p:cNvPr id="20" name="TextBox 20"/>
            <p:cNvSpPr txBox="1"/>
            <p:nvPr/>
          </p:nvSpPr>
          <p:spPr>
            <a:xfrm>
              <a:off x="0" y="-38100"/>
              <a:ext cx="1915055" cy="446807"/>
            </a:xfrm>
            <a:prstGeom prst="rect">
              <a:avLst/>
            </a:prstGeom>
          </p:spPr>
          <p:txBody>
            <a:bodyPr lIns="29741" tIns="29741" rIns="29741" bIns="29741" rtlCol="0" anchor="ctr"/>
            <a:lstStyle/>
            <a:p>
              <a:pPr algn="ctr">
                <a:lnSpc>
                  <a:spcPts val="1400"/>
                </a:lnSpc>
                <a:spcBef>
                  <a:spcPct val="0"/>
                </a:spcBef>
              </a:pPr>
              <a:endParaRPr/>
            </a:p>
          </p:txBody>
        </p:sp>
      </p:grpSp>
      <p:grpSp>
        <p:nvGrpSpPr>
          <p:cNvPr id="21" name="Group 21"/>
          <p:cNvGrpSpPr/>
          <p:nvPr/>
        </p:nvGrpSpPr>
        <p:grpSpPr>
          <a:xfrm>
            <a:off x="1780812" y="7410807"/>
            <a:ext cx="1331516" cy="942972"/>
            <a:chOff x="0" y="0"/>
            <a:chExt cx="350687" cy="248355"/>
          </a:xfrm>
        </p:grpSpPr>
        <p:sp>
          <p:nvSpPr>
            <p:cNvPr id="22" name="Freeform 22"/>
            <p:cNvSpPr/>
            <p:nvPr/>
          </p:nvSpPr>
          <p:spPr>
            <a:xfrm>
              <a:off x="0" y="0"/>
              <a:ext cx="350687" cy="248355"/>
            </a:xfrm>
            <a:custGeom>
              <a:avLst/>
              <a:gdLst/>
              <a:ahLst/>
              <a:cxnLst/>
              <a:rect l="l" t="t" r="r" b="b"/>
              <a:pathLst>
                <a:path w="350687" h="248355">
                  <a:moveTo>
                    <a:pt x="124177" y="0"/>
                  </a:moveTo>
                  <a:lnTo>
                    <a:pt x="226510" y="0"/>
                  </a:lnTo>
                  <a:cubicBezTo>
                    <a:pt x="259444" y="0"/>
                    <a:pt x="291029" y="13083"/>
                    <a:pt x="314317" y="36371"/>
                  </a:cubicBezTo>
                  <a:cubicBezTo>
                    <a:pt x="337604" y="59659"/>
                    <a:pt x="350687" y="91244"/>
                    <a:pt x="350687" y="124177"/>
                  </a:cubicBezTo>
                  <a:lnTo>
                    <a:pt x="350687" y="124177"/>
                  </a:lnTo>
                  <a:cubicBezTo>
                    <a:pt x="350687" y="192759"/>
                    <a:pt x="295091" y="248355"/>
                    <a:pt x="226510" y="248355"/>
                  </a:cubicBezTo>
                  <a:lnTo>
                    <a:pt x="124177" y="248355"/>
                  </a:lnTo>
                  <a:cubicBezTo>
                    <a:pt x="55596" y="248355"/>
                    <a:pt x="0" y="192759"/>
                    <a:pt x="0" y="124177"/>
                  </a:cubicBezTo>
                  <a:lnTo>
                    <a:pt x="0" y="124177"/>
                  </a:lnTo>
                  <a:cubicBezTo>
                    <a:pt x="0" y="55596"/>
                    <a:pt x="55596" y="0"/>
                    <a:pt x="124177" y="0"/>
                  </a:cubicBezTo>
                  <a:close/>
                </a:path>
              </a:pathLst>
            </a:custGeom>
            <a:solidFill>
              <a:srgbClr val="FDBFD5"/>
            </a:solidFill>
            <a:ln cap="rnd">
              <a:noFill/>
              <a:prstDash val="solid"/>
              <a:round/>
            </a:ln>
          </p:spPr>
          <p:txBody>
            <a:bodyPr/>
            <a:lstStyle/>
            <a:p>
              <a:endParaRPr lang="en-US"/>
            </a:p>
          </p:txBody>
        </p:sp>
        <p:sp>
          <p:nvSpPr>
            <p:cNvPr id="23" name="TextBox 23"/>
            <p:cNvSpPr txBox="1"/>
            <p:nvPr/>
          </p:nvSpPr>
          <p:spPr>
            <a:xfrm>
              <a:off x="0" y="-66675"/>
              <a:ext cx="350687" cy="315030"/>
            </a:xfrm>
            <a:prstGeom prst="rect">
              <a:avLst/>
            </a:prstGeom>
          </p:spPr>
          <p:txBody>
            <a:bodyPr lIns="50800" tIns="50800" rIns="50800" bIns="50800" rtlCol="0" anchor="ctr"/>
            <a:lstStyle/>
            <a:p>
              <a:pPr algn="ctr">
                <a:lnSpc>
                  <a:spcPts val="5039"/>
                </a:lnSpc>
              </a:pPr>
              <a:r>
                <a:rPr lang="en-US" sz="3599" spc="212">
                  <a:solidFill>
                    <a:srgbClr val="393939"/>
                  </a:solidFill>
                  <a:latin typeface="Tropika"/>
                </a:rPr>
                <a:t>Goal 3</a:t>
              </a:r>
            </a:p>
          </p:txBody>
        </p:sp>
      </p:grpSp>
      <p:grpSp>
        <p:nvGrpSpPr>
          <p:cNvPr id="24" name="Group 24"/>
          <p:cNvGrpSpPr/>
          <p:nvPr/>
        </p:nvGrpSpPr>
        <p:grpSpPr>
          <a:xfrm>
            <a:off x="4479976" y="815483"/>
            <a:ext cx="9384505" cy="1263646"/>
            <a:chOff x="0" y="0"/>
            <a:chExt cx="2471639" cy="332812"/>
          </a:xfrm>
        </p:grpSpPr>
        <p:sp>
          <p:nvSpPr>
            <p:cNvPr id="25" name="Freeform 25"/>
            <p:cNvSpPr/>
            <p:nvPr/>
          </p:nvSpPr>
          <p:spPr>
            <a:xfrm>
              <a:off x="0" y="0"/>
              <a:ext cx="2471639" cy="332812"/>
            </a:xfrm>
            <a:custGeom>
              <a:avLst/>
              <a:gdLst/>
              <a:ahLst/>
              <a:cxnLst/>
              <a:rect l="l" t="t" r="r" b="b"/>
              <a:pathLst>
                <a:path w="2471639" h="332812">
                  <a:moveTo>
                    <a:pt x="20624" y="0"/>
                  </a:moveTo>
                  <a:lnTo>
                    <a:pt x="2451015" y="0"/>
                  </a:lnTo>
                  <a:cubicBezTo>
                    <a:pt x="2462406" y="0"/>
                    <a:pt x="2471639" y="9234"/>
                    <a:pt x="2471639" y="20624"/>
                  </a:cubicBezTo>
                  <a:lnTo>
                    <a:pt x="2471639" y="312188"/>
                  </a:lnTo>
                  <a:cubicBezTo>
                    <a:pt x="2471639" y="317658"/>
                    <a:pt x="2469466" y="322904"/>
                    <a:pt x="2465599" y="326771"/>
                  </a:cubicBezTo>
                  <a:cubicBezTo>
                    <a:pt x="2461731" y="330639"/>
                    <a:pt x="2456485" y="332812"/>
                    <a:pt x="2451015" y="332812"/>
                  </a:cubicBezTo>
                  <a:lnTo>
                    <a:pt x="20624" y="332812"/>
                  </a:lnTo>
                  <a:cubicBezTo>
                    <a:pt x="15154" y="332812"/>
                    <a:pt x="9908" y="330639"/>
                    <a:pt x="6041" y="326771"/>
                  </a:cubicBezTo>
                  <a:cubicBezTo>
                    <a:pt x="2173" y="322904"/>
                    <a:pt x="0" y="317658"/>
                    <a:pt x="0" y="312188"/>
                  </a:cubicBezTo>
                  <a:lnTo>
                    <a:pt x="0" y="20624"/>
                  </a:lnTo>
                  <a:cubicBezTo>
                    <a:pt x="0" y="15154"/>
                    <a:pt x="2173" y="9908"/>
                    <a:pt x="6041" y="6041"/>
                  </a:cubicBezTo>
                  <a:cubicBezTo>
                    <a:pt x="9908" y="2173"/>
                    <a:pt x="15154" y="0"/>
                    <a:pt x="20624" y="0"/>
                  </a:cubicBezTo>
                  <a:close/>
                </a:path>
              </a:pathLst>
            </a:custGeom>
            <a:solidFill>
              <a:srgbClr val="FFA030"/>
            </a:solidFill>
            <a:ln w="76200" cap="rnd">
              <a:solidFill>
                <a:srgbClr val="984E11"/>
              </a:solidFill>
              <a:prstDash val="solid"/>
              <a:round/>
            </a:ln>
          </p:spPr>
          <p:txBody>
            <a:bodyPr/>
            <a:lstStyle/>
            <a:p>
              <a:endParaRPr lang="en-US"/>
            </a:p>
          </p:txBody>
        </p:sp>
        <p:sp>
          <p:nvSpPr>
            <p:cNvPr id="26" name="TextBox 26"/>
            <p:cNvSpPr txBox="1"/>
            <p:nvPr/>
          </p:nvSpPr>
          <p:spPr>
            <a:xfrm>
              <a:off x="0" y="-85725"/>
              <a:ext cx="2471639" cy="418537"/>
            </a:xfrm>
            <a:prstGeom prst="rect">
              <a:avLst/>
            </a:prstGeom>
          </p:spPr>
          <p:txBody>
            <a:bodyPr lIns="50800" tIns="50800" rIns="50800" bIns="50800" rtlCol="0" anchor="ctr"/>
            <a:lstStyle/>
            <a:p>
              <a:pPr algn="ctr">
                <a:lnSpc>
                  <a:spcPts val="6019"/>
                </a:lnSpc>
              </a:pPr>
              <a:r>
                <a:rPr lang="en-US" sz="4299" spc="253">
                  <a:solidFill>
                    <a:srgbClr val="FFFFFF"/>
                  </a:solidFill>
                  <a:latin typeface="Tropika"/>
                </a:rPr>
                <a:t>CLASS GOALS</a:t>
              </a:r>
            </a:p>
          </p:txBody>
        </p:sp>
      </p:grpSp>
      <p:sp>
        <p:nvSpPr>
          <p:cNvPr id="27" name="Freeform 27"/>
          <p:cNvSpPr/>
          <p:nvPr/>
        </p:nvSpPr>
        <p:spPr>
          <a:xfrm>
            <a:off x="11685514" y="4187508"/>
            <a:ext cx="5317694" cy="3164672"/>
          </a:xfrm>
          <a:custGeom>
            <a:avLst/>
            <a:gdLst/>
            <a:ahLst/>
            <a:cxnLst/>
            <a:rect l="l" t="t" r="r" b="b"/>
            <a:pathLst>
              <a:path w="5193062" h="2904590">
                <a:moveTo>
                  <a:pt x="0" y="0"/>
                </a:moveTo>
                <a:lnTo>
                  <a:pt x="5193062" y="0"/>
                </a:lnTo>
                <a:lnTo>
                  <a:pt x="5193062" y="2904590"/>
                </a:lnTo>
                <a:lnTo>
                  <a:pt x="0" y="2904590"/>
                </a:lnTo>
                <a:lnTo>
                  <a:pt x="0" y="0"/>
                </a:lnTo>
                <a:close/>
              </a:path>
            </a:pathLst>
          </a:custGeom>
          <a:blipFill>
            <a:blip r:embed="rId4"/>
            <a:stretch>
              <a:fillRect l="-2429"/>
            </a:stretch>
          </a:blipFill>
        </p:spPr>
        <p:txBody>
          <a:bodyPr/>
          <a:lstStyle/>
          <a:p>
            <a:endParaRPr lang="en-US"/>
          </a:p>
        </p:txBody>
      </p:sp>
      <p:sp>
        <p:nvSpPr>
          <p:cNvPr id="28" name="TextBox 28"/>
          <p:cNvSpPr txBox="1"/>
          <p:nvPr/>
        </p:nvSpPr>
        <p:spPr>
          <a:xfrm>
            <a:off x="1545788" y="3323330"/>
            <a:ext cx="9258864" cy="973726"/>
          </a:xfrm>
          <a:prstGeom prst="rect">
            <a:avLst/>
          </a:prstGeom>
        </p:spPr>
        <p:txBody>
          <a:bodyPr lIns="0" tIns="0" rIns="0" bIns="0" rtlCol="0" anchor="t">
            <a:spAutoFit/>
          </a:bodyPr>
          <a:lstStyle/>
          <a:p>
            <a:pPr marL="570709" lvl="1" indent="-285355">
              <a:lnSpc>
                <a:spcPts val="3700"/>
              </a:lnSpc>
              <a:buFont typeface="Arial"/>
              <a:buChar char="•"/>
            </a:pPr>
            <a:r>
              <a:rPr lang="en-US" sz="2643" spc="-84" dirty="0">
                <a:solidFill>
                  <a:srgbClr val="763B0A"/>
                </a:solidFill>
                <a:latin typeface="มอนตี้ Bold"/>
              </a:rPr>
              <a:t>Distinguish key individuals and describe their beliefs that contribute to the foundations of REBT </a:t>
            </a:r>
          </a:p>
        </p:txBody>
      </p:sp>
      <p:sp>
        <p:nvSpPr>
          <p:cNvPr id="29" name="TextBox 29"/>
          <p:cNvSpPr txBox="1"/>
          <p:nvPr/>
        </p:nvSpPr>
        <p:spPr>
          <a:xfrm>
            <a:off x="1545788" y="5779686"/>
            <a:ext cx="9669678" cy="907407"/>
          </a:xfrm>
          <a:prstGeom prst="rect">
            <a:avLst/>
          </a:prstGeom>
        </p:spPr>
        <p:txBody>
          <a:bodyPr lIns="0" tIns="0" rIns="0" bIns="0" rtlCol="0" anchor="t">
            <a:spAutoFit/>
          </a:bodyPr>
          <a:lstStyle/>
          <a:p>
            <a:pPr marL="539321" lvl="1" indent="-269660">
              <a:lnSpc>
                <a:spcPts val="3497"/>
              </a:lnSpc>
              <a:buFont typeface="Arial"/>
              <a:buChar char="•"/>
            </a:pPr>
            <a:r>
              <a:rPr lang="en-US" sz="2498" spc="-79" dirty="0">
                <a:solidFill>
                  <a:srgbClr val="763B0A"/>
                </a:solidFill>
                <a:latin typeface="มอนตี้ Bold"/>
              </a:rPr>
              <a:t>·Gain an understanding and rationalize theoretical ideas and therapeutic techniques used in REBT</a:t>
            </a:r>
          </a:p>
        </p:txBody>
      </p:sp>
      <p:sp>
        <p:nvSpPr>
          <p:cNvPr id="30" name="TextBox 30"/>
          <p:cNvSpPr txBox="1"/>
          <p:nvPr/>
        </p:nvSpPr>
        <p:spPr>
          <a:xfrm>
            <a:off x="1545788" y="8353779"/>
            <a:ext cx="10035320" cy="1333589"/>
          </a:xfrm>
          <a:prstGeom prst="rect">
            <a:avLst/>
          </a:prstGeom>
        </p:spPr>
        <p:txBody>
          <a:bodyPr lIns="0" tIns="0" rIns="0" bIns="0" rtlCol="0" anchor="t">
            <a:spAutoFit/>
          </a:bodyPr>
          <a:lstStyle/>
          <a:p>
            <a:pPr marL="534306" lvl="1" indent="-267153">
              <a:lnSpc>
                <a:spcPts val="3464"/>
              </a:lnSpc>
              <a:buFont typeface="Arial"/>
              <a:buChar char="•"/>
            </a:pPr>
            <a:r>
              <a:rPr lang="en-US" sz="2474" spc="-79">
                <a:solidFill>
                  <a:srgbClr val="763B0A"/>
                </a:solidFill>
                <a:latin typeface="มอนตี้ Bold"/>
              </a:rPr>
              <a:t>Examine possible limitations of REBT with diverse populations and settings      </a:t>
            </a:r>
          </a:p>
          <a:p>
            <a:pPr>
              <a:lnSpc>
                <a:spcPts val="3464"/>
              </a:lnSpc>
            </a:pPr>
            <a:endParaRPr lang="en-US" sz="2474" spc="-79">
              <a:solidFill>
                <a:srgbClr val="763B0A"/>
              </a:solidFill>
              <a:latin typeface="มอนตี้ 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799804" y="-5589596"/>
            <a:ext cx="12074733" cy="21466192"/>
          </a:xfrm>
          <a:custGeom>
            <a:avLst/>
            <a:gdLst/>
            <a:ahLst/>
            <a:cxnLst/>
            <a:rect l="l" t="t" r="r" b="b"/>
            <a:pathLst>
              <a:path w="12074733" h="21466192">
                <a:moveTo>
                  <a:pt x="0" y="0"/>
                </a:moveTo>
                <a:lnTo>
                  <a:pt x="12074733" y="0"/>
                </a:lnTo>
                <a:lnTo>
                  <a:pt x="12074733" y="21466192"/>
                </a:lnTo>
                <a:lnTo>
                  <a:pt x="0" y="21466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864491" y="975247"/>
            <a:ext cx="19403321" cy="9311753"/>
            <a:chOff x="0" y="0"/>
            <a:chExt cx="3149072" cy="1665191"/>
          </a:xfrm>
        </p:grpSpPr>
        <p:sp>
          <p:nvSpPr>
            <p:cNvPr id="4" name="Freeform 4"/>
            <p:cNvSpPr/>
            <p:nvPr/>
          </p:nvSpPr>
          <p:spPr>
            <a:xfrm>
              <a:off x="0" y="0"/>
              <a:ext cx="3149072" cy="1665191"/>
            </a:xfrm>
            <a:custGeom>
              <a:avLst/>
              <a:gdLst/>
              <a:ahLst/>
              <a:cxnLst/>
              <a:rect l="l" t="t" r="r" b="b"/>
              <a:pathLst>
                <a:path w="3149072" h="1665191">
                  <a:moveTo>
                    <a:pt x="23292" y="0"/>
                  </a:moveTo>
                  <a:lnTo>
                    <a:pt x="3125780" y="0"/>
                  </a:lnTo>
                  <a:cubicBezTo>
                    <a:pt x="3138644" y="0"/>
                    <a:pt x="3149072" y="10428"/>
                    <a:pt x="3149072" y="23292"/>
                  </a:cubicBezTo>
                  <a:lnTo>
                    <a:pt x="3149072" y="1641899"/>
                  </a:lnTo>
                  <a:cubicBezTo>
                    <a:pt x="3149072" y="1654763"/>
                    <a:pt x="3138644" y="1665191"/>
                    <a:pt x="3125780" y="1665191"/>
                  </a:cubicBezTo>
                  <a:lnTo>
                    <a:pt x="23292" y="1665191"/>
                  </a:lnTo>
                  <a:cubicBezTo>
                    <a:pt x="10428" y="1665191"/>
                    <a:pt x="0" y="1654763"/>
                    <a:pt x="0" y="1641899"/>
                  </a:cubicBezTo>
                  <a:lnTo>
                    <a:pt x="0" y="23292"/>
                  </a:lnTo>
                  <a:cubicBezTo>
                    <a:pt x="0" y="10428"/>
                    <a:pt x="10428" y="0"/>
                    <a:pt x="23292"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3149072" cy="1703291"/>
            </a:xfrm>
            <a:prstGeom prst="rect">
              <a:avLst/>
            </a:prstGeom>
          </p:spPr>
          <p:txBody>
            <a:bodyPr lIns="29741" tIns="29741" rIns="29741" bIns="29741" rtlCol="0" anchor="ctr"/>
            <a:lstStyle/>
            <a:p>
              <a:pPr algn="ctr">
                <a:lnSpc>
                  <a:spcPts val="1400"/>
                </a:lnSpc>
                <a:spcBef>
                  <a:spcPct val="0"/>
                </a:spcBef>
              </a:pPr>
              <a:endParaRPr/>
            </a:p>
          </p:txBody>
        </p:sp>
      </p:grpSp>
      <p:grpSp>
        <p:nvGrpSpPr>
          <p:cNvPr id="6" name="Group 6"/>
          <p:cNvGrpSpPr/>
          <p:nvPr/>
        </p:nvGrpSpPr>
        <p:grpSpPr>
          <a:xfrm>
            <a:off x="1074826" y="1945121"/>
            <a:ext cx="12637664" cy="2425982"/>
            <a:chOff x="-227326" y="-38100"/>
            <a:chExt cx="2142381" cy="469059"/>
          </a:xfrm>
        </p:grpSpPr>
        <p:sp>
          <p:nvSpPr>
            <p:cNvPr id="7" name="Freeform 7"/>
            <p:cNvSpPr/>
            <p:nvPr/>
          </p:nvSpPr>
          <p:spPr>
            <a:xfrm>
              <a:off x="-227326" y="-28358"/>
              <a:ext cx="1915055" cy="430959"/>
            </a:xfrm>
            <a:custGeom>
              <a:avLst/>
              <a:gdLst/>
              <a:ahLst/>
              <a:cxnLst/>
              <a:rect l="l" t="t" r="r" b="b"/>
              <a:pathLst>
                <a:path w="1915055" h="430959">
                  <a:moveTo>
                    <a:pt x="38300" y="0"/>
                  </a:moveTo>
                  <a:lnTo>
                    <a:pt x="1876755" y="0"/>
                  </a:lnTo>
                  <a:cubicBezTo>
                    <a:pt x="1886913" y="0"/>
                    <a:pt x="1896655" y="4035"/>
                    <a:pt x="1903837" y="11218"/>
                  </a:cubicBezTo>
                  <a:cubicBezTo>
                    <a:pt x="1911020" y="18401"/>
                    <a:pt x="1915055" y="28143"/>
                    <a:pt x="1915055" y="38300"/>
                  </a:cubicBezTo>
                  <a:lnTo>
                    <a:pt x="1915055" y="392659"/>
                  </a:lnTo>
                  <a:cubicBezTo>
                    <a:pt x="1915055" y="402817"/>
                    <a:pt x="1911020" y="412558"/>
                    <a:pt x="1903837" y="419741"/>
                  </a:cubicBezTo>
                  <a:cubicBezTo>
                    <a:pt x="1896655" y="426924"/>
                    <a:pt x="1886913" y="430959"/>
                    <a:pt x="1876755" y="430959"/>
                  </a:cubicBezTo>
                  <a:lnTo>
                    <a:pt x="38300" y="430959"/>
                  </a:lnTo>
                  <a:cubicBezTo>
                    <a:pt x="28143" y="430959"/>
                    <a:pt x="18401" y="426924"/>
                    <a:pt x="11218" y="419741"/>
                  </a:cubicBezTo>
                  <a:cubicBezTo>
                    <a:pt x="4035" y="412558"/>
                    <a:pt x="0" y="402817"/>
                    <a:pt x="0" y="392659"/>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a:p>
          </p:txBody>
        </p:sp>
        <p:sp>
          <p:nvSpPr>
            <p:cNvPr id="8" name="TextBox 8"/>
            <p:cNvSpPr txBox="1"/>
            <p:nvPr/>
          </p:nvSpPr>
          <p:spPr>
            <a:xfrm>
              <a:off x="0" y="-38100"/>
              <a:ext cx="1915055" cy="469059"/>
            </a:xfrm>
            <a:prstGeom prst="rect">
              <a:avLst/>
            </a:prstGeom>
          </p:spPr>
          <p:txBody>
            <a:bodyPr lIns="29741" tIns="29741" rIns="29741" bIns="29741" rtlCol="0" anchor="ctr"/>
            <a:lstStyle/>
            <a:p>
              <a:pPr algn="ctr">
                <a:lnSpc>
                  <a:spcPts val="1400"/>
                </a:lnSpc>
                <a:spcBef>
                  <a:spcPct val="0"/>
                </a:spcBef>
              </a:pPr>
              <a:endParaRPr/>
            </a:p>
          </p:txBody>
        </p:sp>
      </p:grpSp>
      <p:grpSp>
        <p:nvGrpSpPr>
          <p:cNvPr id="9" name="Group 9"/>
          <p:cNvGrpSpPr/>
          <p:nvPr/>
        </p:nvGrpSpPr>
        <p:grpSpPr>
          <a:xfrm>
            <a:off x="609596" y="2706594"/>
            <a:ext cx="3796098" cy="897152"/>
            <a:chOff x="73537" y="191387"/>
            <a:chExt cx="413445" cy="315030"/>
          </a:xfrm>
        </p:grpSpPr>
        <p:sp>
          <p:nvSpPr>
            <p:cNvPr id="10" name="Freeform 10"/>
            <p:cNvSpPr/>
            <p:nvPr/>
          </p:nvSpPr>
          <p:spPr>
            <a:xfrm>
              <a:off x="149283" y="248706"/>
              <a:ext cx="258537" cy="248355"/>
            </a:xfrm>
            <a:custGeom>
              <a:avLst/>
              <a:gdLst/>
              <a:ahLst/>
              <a:cxnLst/>
              <a:rect l="l" t="t" r="r" b="b"/>
              <a:pathLst>
                <a:path w="422103" h="248355">
                  <a:moveTo>
                    <a:pt x="120766" y="0"/>
                  </a:moveTo>
                  <a:lnTo>
                    <a:pt x="301337" y="0"/>
                  </a:lnTo>
                  <a:cubicBezTo>
                    <a:pt x="368034" y="0"/>
                    <a:pt x="422103" y="54069"/>
                    <a:pt x="422103" y="120766"/>
                  </a:cubicBezTo>
                  <a:lnTo>
                    <a:pt x="422103" y="127589"/>
                  </a:lnTo>
                  <a:cubicBezTo>
                    <a:pt x="422103" y="159618"/>
                    <a:pt x="409380" y="190335"/>
                    <a:pt x="386732" y="212983"/>
                  </a:cubicBezTo>
                  <a:cubicBezTo>
                    <a:pt x="364084" y="235631"/>
                    <a:pt x="333366" y="248355"/>
                    <a:pt x="301337" y="248355"/>
                  </a:cubicBezTo>
                  <a:lnTo>
                    <a:pt x="120766" y="248355"/>
                  </a:lnTo>
                  <a:cubicBezTo>
                    <a:pt x="54069" y="248355"/>
                    <a:pt x="0" y="194286"/>
                    <a:pt x="0" y="127589"/>
                  </a:cubicBezTo>
                  <a:lnTo>
                    <a:pt x="0" y="120766"/>
                  </a:lnTo>
                  <a:cubicBezTo>
                    <a:pt x="0" y="54069"/>
                    <a:pt x="54069" y="0"/>
                    <a:pt x="120766" y="0"/>
                  </a:cubicBezTo>
                  <a:close/>
                </a:path>
              </a:pathLst>
            </a:custGeom>
            <a:solidFill>
              <a:srgbClr val="FDBFD5"/>
            </a:solidFill>
            <a:ln cap="rnd">
              <a:noFill/>
              <a:prstDash val="solid"/>
              <a:round/>
            </a:ln>
          </p:spPr>
          <p:txBody>
            <a:bodyPr/>
            <a:lstStyle/>
            <a:p>
              <a:endParaRPr lang="en-US"/>
            </a:p>
          </p:txBody>
        </p:sp>
        <p:sp>
          <p:nvSpPr>
            <p:cNvPr id="11" name="TextBox 11"/>
            <p:cNvSpPr txBox="1"/>
            <p:nvPr/>
          </p:nvSpPr>
          <p:spPr>
            <a:xfrm>
              <a:off x="73537" y="191387"/>
              <a:ext cx="413445"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Disputation</a:t>
              </a:r>
            </a:p>
          </p:txBody>
        </p:sp>
      </p:grpSp>
      <p:grpSp>
        <p:nvGrpSpPr>
          <p:cNvPr id="12" name="Group 12"/>
          <p:cNvGrpSpPr/>
          <p:nvPr/>
        </p:nvGrpSpPr>
        <p:grpSpPr>
          <a:xfrm>
            <a:off x="1077096" y="4723165"/>
            <a:ext cx="12617020" cy="2266026"/>
            <a:chOff x="0" y="0"/>
            <a:chExt cx="1915055" cy="438132"/>
          </a:xfrm>
        </p:grpSpPr>
        <p:sp>
          <p:nvSpPr>
            <p:cNvPr id="13" name="Freeform 13"/>
            <p:cNvSpPr/>
            <p:nvPr/>
          </p:nvSpPr>
          <p:spPr>
            <a:xfrm>
              <a:off x="0" y="0"/>
              <a:ext cx="1915055" cy="438132"/>
            </a:xfrm>
            <a:custGeom>
              <a:avLst/>
              <a:gdLst/>
              <a:ahLst/>
              <a:cxnLst/>
              <a:rect l="l" t="t" r="r" b="b"/>
              <a:pathLst>
                <a:path w="1915055" h="438132">
                  <a:moveTo>
                    <a:pt x="38300" y="0"/>
                  </a:moveTo>
                  <a:lnTo>
                    <a:pt x="1876755" y="0"/>
                  </a:lnTo>
                  <a:cubicBezTo>
                    <a:pt x="1886913" y="0"/>
                    <a:pt x="1896655" y="4035"/>
                    <a:pt x="1903837" y="11218"/>
                  </a:cubicBezTo>
                  <a:cubicBezTo>
                    <a:pt x="1911020" y="18401"/>
                    <a:pt x="1915055" y="28143"/>
                    <a:pt x="1915055" y="38300"/>
                  </a:cubicBezTo>
                  <a:lnTo>
                    <a:pt x="1915055" y="399831"/>
                  </a:lnTo>
                  <a:cubicBezTo>
                    <a:pt x="1915055" y="409989"/>
                    <a:pt x="1911020" y="419731"/>
                    <a:pt x="1903837" y="426914"/>
                  </a:cubicBezTo>
                  <a:cubicBezTo>
                    <a:pt x="1896655" y="434097"/>
                    <a:pt x="1886913" y="438132"/>
                    <a:pt x="1876755" y="438132"/>
                  </a:cubicBezTo>
                  <a:lnTo>
                    <a:pt x="38300" y="438132"/>
                  </a:lnTo>
                  <a:cubicBezTo>
                    <a:pt x="28143" y="438132"/>
                    <a:pt x="18401" y="434097"/>
                    <a:pt x="11218" y="426914"/>
                  </a:cubicBezTo>
                  <a:cubicBezTo>
                    <a:pt x="4035" y="419731"/>
                    <a:pt x="0" y="409989"/>
                    <a:pt x="0" y="399831"/>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a:p>
          </p:txBody>
        </p:sp>
        <p:sp>
          <p:nvSpPr>
            <p:cNvPr id="14" name="TextBox 14"/>
            <p:cNvSpPr txBox="1"/>
            <p:nvPr/>
          </p:nvSpPr>
          <p:spPr>
            <a:xfrm>
              <a:off x="0" y="-38100"/>
              <a:ext cx="1915055" cy="476232"/>
            </a:xfrm>
            <a:prstGeom prst="rect">
              <a:avLst/>
            </a:prstGeom>
          </p:spPr>
          <p:txBody>
            <a:bodyPr lIns="29741" tIns="29741" rIns="29741" bIns="29741" rtlCol="0" anchor="ctr"/>
            <a:lstStyle/>
            <a:p>
              <a:pPr algn="ctr">
                <a:lnSpc>
                  <a:spcPts val="1400"/>
                </a:lnSpc>
                <a:spcBef>
                  <a:spcPct val="0"/>
                </a:spcBef>
              </a:pPr>
              <a:endParaRPr/>
            </a:p>
          </p:txBody>
        </p:sp>
      </p:grpSp>
      <p:grpSp>
        <p:nvGrpSpPr>
          <p:cNvPr id="15" name="Group 15"/>
          <p:cNvGrpSpPr/>
          <p:nvPr/>
        </p:nvGrpSpPr>
        <p:grpSpPr>
          <a:xfrm>
            <a:off x="1379642" y="5173757"/>
            <a:ext cx="3158838" cy="1196128"/>
            <a:chOff x="-186490" y="62880"/>
            <a:chExt cx="831957" cy="315030"/>
          </a:xfrm>
        </p:grpSpPr>
        <p:sp>
          <p:nvSpPr>
            <p:cNvPr id="16" name="Freeform 16"/>
            <p:cNvSpPr/>
            <p:nvPr/>
          </p:nvSpPr>
          <p:spPr>
            <a:xfrm>
              <a:off x="-186490" y="96217"/>
              <a:ext cx="831957" cy="248355"/>
            </a:xfrm>
            <a:custGeom>
              <a:avLst/>
              <a:gdLst/>
              <a:ahLst/>
              <a:cxnLst/>
              <a:rect l="l" t="t" r="r" b="b"/>
              <a:pathLst>
                <a:path w="386395" h="248355">
                  <a:moveTo>
                    <a:pt x="124177" y="0"/>
                  </a:moveTo>
                  <a:lnTo>
                    <a:pt x="262218" y="0"/>
                  </a:lnTo>
                  <a:cubicBezTo>
                    <a:pt x="330799" y="0"/>
                    <a:pt x="386395" y="55596"/>
                    <a:pt x="386395" y="124177"/>
                  </a:cubicBezTo>
                  <a:lnTo>
                    <a:pt x="386395" y="124177"/>
                  </a:lnTo>
                  <a:cubicBezTo>
                    <a:pt x="386395" y="192759"/>
                    <a:pt x="330799" y="248355"/>
                    <a:pt x="262218" y="248355"/>
                  </a:cubicBezTo>
                  <a:lnTo>
                    <a:pt x="124177" y="248355"/>
                  </a:lnTo>
                  <a:cubicBezTo>
                    <a:pt x="55596" y="248355"/>
                    <a:pt x="0" y="192759"/>
                    <a:pt x="0" y="124177"/>
                  </a:cubicBezTo>
                  <a:lnTo>
                    <a:pt x="0" y="124177"/>
                  </a:lnTo>
                  <a:cubicBezTo>
                    <a:pt x="0" y="55596"/>
                    <a:pt x="55596" y="0"/>
                    <a:pt x="124177" y="0"/>
                  </a:cubicBezTo>
                  <a:close/>
                </a:path>
              </a:pathLst>
            </a:custGeom>
            <a:solidFill>
              <a:srgbClr val="FDBFD5"/>
            </a:solidFill>
            <a:ln cap="rnd">
              <a:noFill/>
              <a:prstDash val="solid"/>
              <a:round/>
            </a:ln>
          </p:spPr>
          <p:txBody>
            <a:bodyPr/>
            <a:lstStyle/>
            <a:p>
              <a:endParaRPr lang="en-US" dirty="0"/>
            </a:p>
          </p:txBody>
        </p:sp>
        <p:sp>
          <p:nvSpPr>
            <p:cNvPr id="17" name="TextBox 17"/>
            <p:cNvSpPr txBox="1"/>
            <p:nvPr/>
          </p:nvSpPr>
          <p:spPr>
            <a:xfrm>
              <a:off x="-142996" y="62880"/>
              <a:ext cx="744969"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New Effect</a:t>
              </a:r>
            </a:p>
          </p:txBody>
        </p:sp>
      </p:grpSp>
      <p:grpSp>
        <p:nvGrpSpPr>
          <p:cNvPr id="18" name="Group 18"/>
          <p:cNvGrpSpPr/>
          <p:nvPr/>
        </p:nvGrpSpPr>
        <p:grpSpPr>
          <a:xfrm>
            <a:off x="1077096" y="7197914"/>
            <a:ext cx="12464122" cy="2113839"/>
            <a:chOff x="0" y="0"/>
            <a:chExt cx="1915055" cy="408707"/>
          </a:xfrm>
        </p:grpSpPr>
        <p:sp>
          <p:nvSpPr>
            <p:cNvPr id="19" name="Freeform 19"/>
            <p:cNvSpPr/>
            <p:nvPr/>
          </p:nvSpPr>
          <p:spPr>
            <a:xfrm>
              <a:off x="0" y="0"/>
              <a:ext cx="1915055" cy="408707"/>
            </a:xfrm>
            <a:custGeom>
              <a:avLst/>
              <a:gdLst/>
              <a:ahLst/>
              <a:cxnLst/>
              <a:rect l="l" t="t" r="r" b="b"/>
              <a:pathLst>
                <a:path w="1915055" h="408707">
                  <a:moveTo>
                    <a:pt x="38300" y="0"/>
                  </a:moveTo>
                  <a:lnTo>
                    <a:pt x="1876755" y="0"/>
                  </a:lnTo>
                  <a:cubicBezTo>
                    <a:pt x="1886913" y="0"/>
                    <a:pt x="1896655" y="4035"/>
                    <a:pt x="1903837" y="11218"/>
                  </a:cubicBezTo>
                  <a:cubicBezTo>
                    <a:pt x="1911020" y="18401"/>
                    <a:pt x="1915055" y="28143"/>
                    <a:pt x="1915055" y="38300"/>
                  </a:cubicBezTo>
                  <a:lnTo>
                    <a:pt x="1915055" y="370406"/>
                  </a:lnTo>
                  <a:cubicBezTo>
                    <a:pt x="1915055" y="380564"/>
                    <a:pt x="1911020" y="390306"/>
                    <a:pt x="1903837" y="397489"/>
                  </a:cubicBezTo>
                  <a:cubicBezTo>
                    <a:pt x="1896655" y="404672"/>
                    <a:pt x="1886913" y="408707"/>
                    <a:pt x="1876755" y="408707"/>
                  </a:cubicBezTo>
                  <a:lnTo>
                    <a:pt x="38300" y="408707"/>
                  </a:lnTo>
                  <a:cubicBezTo>
                    <a:pt x="28143" y="408707"/>
                    <a:pt x="18401" y="404672"/>
                    <a:pt x="11218" y="397489"/>
                  </a:cubicBezTo>
                  <a:cubicBezTo>
                    <a:pt x="4035" y="390306"/>
                    <a:pt x="0" y="380564"/>
                    <a:pt x="0" y="370406"/>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a:p>
          </p:txBody>
        </p:sp>
        <p:sp>
          <p:nvSpPr>
            <p:cNvPr id="20" name="TextBox 20"/>
            <p:cNvSpPr txBox="1"/>
            <p:nvPr/>
          </p:nvSpPr>
          <p:spPr>
            <a:xfrm>
              <a:off x="0" y="-38100"/>
              <a:ext cx="1915055" cy="446807"/>
            </a:xfrm>
            <a:prstGeom prst="rect">
              <a:avLst/>
            </a:prstGeom>
          </p:spPr>
          <p:txBody>
            <a:bodyPr lIns="29741" tIns="29741" rIns="29741" bIns="29741" rtlCol="0" anchor="ctr"/>
            <a:lstStyle/>
            <a:p>
              <a:pPr algn="ctr">
                <a:lnSpc>
                  <a:spcPts val="1400"/>
                </a:lnSpc>
                <a:spcBef>
                  <a:spcPct val="0"/>
                </a:spcBef>
              </a:pPr>
              <a:endParaRPr/>
            </a:p>
          </p:txBody>
        </p:sp>
      </p:grpSp>
      <p:grpSp>
        <p:nvGrpSpPr>
          <p:cNvPr id="21" name="Group 21"/>
          <p:cNvGrpSpPr/>
          <p:nvPr/>
        </p:nvGrpSpPr>
        <p:grpSpPr>
          <a:xfrm>
            <a:off x="1305067" y="7653253"/>
            <a:ext cx="2842224" cy="1196128"/>
            <a:chOff x="167765" y="106703"/>
            <a:chExt cx="355919" cy="315030"/>
          </a:xfrm>
        </p:grpSpPr>
        <p:sp>
          <p:nvSpPr>
            <p:cNvPr id="22" name="Freeform 22"/>
            <p:cNvSpPr/>
            <p:nvPr/>
          </p:nvSpPr>
          <p:spPr>
            <a:xfrm>
              <a:off x="167765" y="161860"/>
              <a:ext cx="350687" cy="248355"/>
            </a:xfrm>
            <a:custGeom>
              <a:avLst/>
              <a:gdLst/>
              <a:ahLst/>
              <a:cxnLst/>
              <a:rect l="l" t="t" r="r" b="b"/>
              <a:pathLst>
                <a:path w="350687" h="248355">
                  <a:moveTo>
                    <a:pt x="124177" y="0"/>
                  </a:moveTo>
                  <a:lnTo>
                    <a:pt x="226510" y="0"/>
                  </a:lnTo>
                  <a:cubicBezTo>
                    <a:pt x="259444" y="0"/>
                    <a:pt x="291029" y="13083"/>
                    <a:pt x="314317" y="36371"/>
                  </a:cubicBezTo>
                  <a:cubicBezTo>
                    <a:pt x="337604" y="59659"/>
                    <a:pt x="350687" y="91244"/>
                    <a:pt x="350687" y="124177"/>
                  </a:cubicBezTo>
                  <a:lnTo>
                    <a:pt x="350687" y="124177"/>
                  </a:lnTo>
                  <a:cubicBezTo>
                    <a:pt x="350687" y="192759"/>
                    <a:pt x="295091" y="248355"/>
                    <a:pt x="226510" y="248355"/>
                  </a:cubicBezTo>
                  <a:lnTo>
                    <a:pt x="124177" y="248355"/>
                  </a:lnTo>
                  <a:cubicBezTo>
                    <a:pt x="55596" y="248355"/>
                    <a:pt x="0" y="192759"/>
                    <a:pt x="0" y="124177"/>
                  </a:cubicBezTo>
                  <a:lnTo>
                    <a:pt x="0" y="124177"/>
                  </a:lnTo>
                  <a:cubicBezTo>
                    <a:pt x="0" y="55596"/>
                    <a:pt x="55596" y="0"/>
                    <a:pt x="124177" y="0"/>
                  </a:cubicBezTo>
                  <a:close/>
                </a:path>
              </a:pathLst>
            </a:custGeom>
            <a:solidFill>
              <a:srgbClr val="FDBFD5"/>
            </a:solidFill>
            <a:ln cap="rnd">
              <a:noFill/>
              <a:prstDash val="solid"/>
              <a:round/>
            </a:ln>
          </p:spPr>
          <p:txBody>
            <a:bodyPr/>
            <a:lstStyle/>
            <a:p>
              <a:endParaRPr lang="en-US"/>
            </a:p>
          </p:txBody>
        </p:sp>
        <p:sp>
          <p:nvSpPr>
            <p:cNvPr id="23" name="TextBox 23"/>
            <p:cNvSpPr txBox="1"/>
            <p:nvPr/>
          </p:nvSpPr>
          <p:spPr>
            <a:xfrm>
              <a:off x="172997" y="106703"/>
              <a:ext cx="350687"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New Feelings</a:t>
              </a:r>
            </a:p>
          </p:txBody>
        </p:sp>
      </p:grpSp>
      <p:grpSp>
        <p:nvGrpSpPr>
          <p:cNvPr id="24" name="Group 24"/>
          <p:cNvGrpSpPr/>
          <p:nvPr/>
        </p:nvGrpSpPr>
        <p:grpSpPr>
          <a:xfrm>
            <a:off x="4451746" y="544523"/>
            <a:ext cx="9412735" cy="1589133"/>
            <a:chOff x="-7435" y="-71364"/>
            <a:chExt cx="2479074" cy="418537"/>
          </a:xfrm>
        </p:grpSpPr>
        <p:sp>
          <p:nvSpPr>
            <p:cNvPr id="25" name="Freeform 25"/>
            <p:cNvSpPr/>
            <p:nvPr/>
          </p:nvSpPr>
          <p:spPr>
            <a:xfrm>
              <a:off x="0" y="-58319"/>
              <a:ext cx="2471639" cy="332812"/>
            </a:xfrm>
            <a:custGeom>
              <a:avLst/>
              <a:gdLst/>
              <a:ahLst/>
              <a:cxnLst/>
              <a:rect l="l" t="t" r="r" b="b"/>
              <a:pathLst>
                <a:path w="2471639" h="332812">
                  <a:moveTo>
                    <a:pt x="20624" y="0"/>
                  </a:moveTo>
                  <a:lnTo>
                    <a:pt x="2451015" y="0"/>
                  </a:lnTo>
                  <a:cubicBezTo>
                    <a:pt x="2462406" y="0"/>
                    <a:pt x="2471639" y="9234"/>
                    <a:pt x="2471639" y="20624"/>
                  </a:cubicBezTo>
                  <a:lnTo>
                    <a:pt x="2471639" y="312188"/>
                  </a:lnTo>
                  <a:cubicBezTo>
                    <a:pt x="2471639" y="317658"/>
                    <a:pt x="2469466" y="322904"/>
                    <a:pt x="2465599" y="326771"/>
                  </a:cubicBezTo>
                  <a:cubicBezTo>
                    <a:pt x="2461731" y="330639"/>
                    <a:pt x="2456485" y="332812"/>
                    <a:pt x="2451015" y="332812"/>
                  </a:cubicBezTo>
                  <a:lnTo>
                    <a:pt x="20624" y="332812"/>
                  </a:lnTo>
                  <a:cubicBezTo>
                    <a:pt x="15154" y="332812"/>
                    <a:pt x="9908" y="330639"/>
                    <a:pt x="6041" y="326771"/>
                  </a:cubicBezTo>
                  <a:cubicBezTo>
                    <a:pt x="2173" y="322904"/>
                    <a:pt x="0" y="317658"/>
                    <a:pt x="0" y="312188"/>
                  </a:cubicBezTo>
                  <a:lnTo>
                    <a:pt x="0" y="20624"/>
                  </a:lnTo>
                  <a:cubicBezTo>
                    <a:pt x="0" y="15154"/>
                    <a:pt x="2173" y="9908"/>
                    <a:pt x="6041" y="6041"/>
                  </a:cubicBezTo>
                  <a:cubicBezTo>
                    <a:pt x="9908" y="2173"/>
                    <a:pt x="15154" y="0"/>
                    <a:pt x="20624" y="0"/>
                  </a:cubicBezTo>
                  <a:close/>
                </a:path>
              </a:pathLst>
            </a:custGeom>
            <a:solidFill>
              <a:srgbClr val="FFA030"/>
            </a:solidFill>
            <a:ln w="76200" cap="rnd">
              <a:solidFill>
                <a:srgbClr val="984E11"/>
              </a:solidFill>
              <a:prstDash val="solid"/>
              <a:round/>
            </a:ln>
          </p:spPr>
          <p:txBody>
            <a:bodyPr/>
            <a:lstStyle/>
            <a:p>
              <a:endParaRPr lang="en-US"/>
            </a:p>
          </p:txBody>
        </p:sp>
        <p:sp>
          <p:nvSpPr>
            <p:cNvPr id="26" name="TextBox 26"/>
            <p:cNvSpPr txBox="1"/>
            <p:nvPr/>
          </p:nvSpPr>
          <p:spPr>
            <a:xfrm>
              <a:off x="-7435" y="-71364"/>
              <a:ext cx="2471639" cy="418537"/>
            </a:xfrm>
            <a:prstGeom prst="rect">
              <a:avLst/>
            </a:prstGeom>
          </p:spPr>
          <p:txBody>
            <a:bodyPr lIns="50800" tIns="50800" rIns="50800" bIns="50800" rtlCol="0" anchor="ctr"/>
            <a:lstStyle/>
            <a:p>
              <a:pPr algn="ctr">
                <a:lnSpc>
                  <a:spcPts val="6019"/>
                </a:lnSpc>
              </a:pPr>
              <a:r>
                <a:rPr lang="en-US" sz="6600" spc="253" dirty="0">
                  <a:solidFill>
                    <a:srgbClr val="FFFFFF"/>
                  </a:solidFill>
                  <a:latin typeface="Tropika"/>
                </a:rPr>
                <a:t>ABC Model Continued</a:t>
              </a:r>
            </a:p>
          </p:txBody>
        </p:sp>
      </p:grpSp>
      <p:sp>
        <p:nvSpPr>
          <p:cNvPr id="28" name="TextBox 28"/>
          <p:cNvSpPr txBox="1"/>
          <p:nvPr/>
        </p:nvSpPr>
        <p:spPr>
          <a:xfrm>
            <a:off x="3174537" y="2628563"/>
            <a:ext cx="9258864" cy="1423467"/>
          </a:xfrm>
          <a:prstGeom prst="rect">
            <a:avLst/>
          </a:prstGeom>
        </p:spPr>
        <p:txBody>
          <a:bodyPr lIns="0" tIns="0" rIns="0" bIns="0" rtlCol="0" anchor="t">
            <a:spAutoFit/>
          </a:bodyPr>
          <a:lstStyle/>
          <a:p>
            <a:pPr marL="570709" lvl="1" indent="-285355">
              <a:lnSpc>
                <a:spcPts val="3700"/>
              </a:lnSpc>
              <a:buFont typeface="Arial"/>
              <a:buChar char="•"/>
            </a:pPr>
            <a:r>
              <a:rPr lang="en-US" sz="2643" spc="-84" dirty="0">
                <a:solidFill>
                  <a:srgbClr val="763B0A"/>
                </a:solidFill>
                <a:latin typeface="มอนตี้ Bold"/>
              </a:rPr>
              <a:t>Follow up the “B” with evidence. What evidence can support the values or beliefs? Are my beliefs helping or hurting me? Is it as bad as I think?</a:t>
            </a:r>
          </a:p>
        </p:txBody>
      </p:sp>
      <p:sp>
        <p:nvSpPr>
          <p:cNvPr id="29" name="TextBox 29"/>
          <p:cNvSpPr txBox="1"/>
          <p:nvPr/>
        </p:nvSpPr>
        <p:spPr>
          <a:xfrm>
            <a:off x="4466235" y="5048776"/>
            <a:ext cx="9669678" cy="1795363"/>
          </a:xfrm>
          <a:prstGeom prst="rect">
            <a:avLst/>
          </a:prstGeom>
        </p:spPr>
        <p:txBody>
          <a:bodyPr lIns="0" tIns="0" rIns="0" bIns="0" rtlCol="0" anchor="t">
            <a:spAutoFit/>
          </a:bodyPr>
          <a:lstStyle/>
          <a:p>
            <a:pPr marL="539321" lvl="1" indent="-269660">
              <a:lnSpc>
                <a:spcPts val="3497"/>
              </a:lnSpc>
              <a:buFont typeface="Arial"/>
              <a:buChar char="•"/>
            </a:pPr>
            <a:r>
              <a:rPr lang="en-US" sz="2498" spc="-79" dirty="0">
                <a:solidFill>
                  <a:srgbClr val="763B0A"/>
                </a:solidFill>
                <a:latin typeface="มอนตี้ Bold"/>
              </a:rPr>
              <a:t>Healthier view on anger, sadness, or “negative” emotions</a:t>
            </a:r>
          </a:p>
          <a:p>
            <a:pPr marL="539321" lvl="1" indent="-269660">
              <a:lnSpc>
                <a:spcPts val="3497"/>
              </a:lnSpc>
              <a:buFont typeface="Arial"/>
              <a:buChar char="•"/>
            </a:pPr>
            <a:r>
              <a:rPr lang="en-US" sz="2498" spc="-79" dirty="0">
                <a:solidFill>
                  <a:srgbClr val="763B0A"/>
                </a:solidFill>
                <a:latin typeface="มอนตี้ Bold"/>
              </a:rPr>
              <a:t>Self-actualizing behaviors gained </a:t>
            </a:r>
          </a:p>
          <a:p>
            <a:pPr marL="539321" lvl="1" indent="-269660">
              <a:lnSpc>
                <a:spcPts val="3497"/>
              </a:lnSpc>
              <a:buFont typeface="Arial"/>
              <a:buChar char="•"/>
            </a:pPr>
            <a:r>
              <a:rPr lang="en-US" sz="2498" spc="-79" dirty="0">
                <a:solidFill>
                  <a:srgbClr val="763B0A"/>
                </a:solidFill>
                <a:latin typeface="มอนตี้ Bold"/>
              </a:rPr>
              <a:t>Acceptance of responsibility of actions </a:t>
            </a:r>
          </a:p>
          <a:p>
            <a:pPr marL="539321" lvl="1" indent="-269660">
              <a:lnSpc>
                <a:spcPts val="3497"/>
              </a:lnSpc>
              <a:buFont typeface="Arial"/>
              <a:buChar char="•"/>
            </a:pPr>
            <a:endParaRPr lang="en-US" sz="2498" spc="-79" dirty="0">
              <a:solidFill>
                <a:srgbClr val="763B0A"/>
              </a:solidFill>
              <a:latin typeface="มอนตี้ Bold"/>
            </a:endParaRPr>
          </a:p>
        </p:txBody>
      </p:sp>
      <p:sp>
        <p:nvSpPr>
          <p:cNvPr id="30" name="TextBox 30"/>
          <p:cNvSpPr txBox="1"/>
          <p:nvPr/>
        </p:nvSpPr>
        <p:spPr>
          <a:xfrm>
            <a:off x="3678858" y="7404037"/>
            <a:ext cx="10035320" cy="2244204"/>
          </a:xfrm>
          <a:prstGeom prst="rect">
            <a:avLst/>
          </a:prstGeom>
        </p:spPr>
        <p:txBody>
          <a:bodyPr lIns="0" tIns="0" rIns="0" bIns="0" rtlCol="0" anchor="t">
            <a:spAutoFit/>
          </a:bodyPr>
          <a:lstStyle/>
          <a:p>
            <a:pPr marL="534306" lvl="1" indent="-267153">
              <a:lnSpc>
                <a:spcPts val="3464"/>
              </a:lnSpc>
              <a:buFont typeface="Arial"/>
              <a:buChar char="•"/>
            </a:pPr>
            <a:r>
              <a:rPr lang="en-US" sz="2474" spc="-79" dirty="0">
                <a:solidFill>
                  <a:srgbClr val="763B0A"/>
                </a:solidFill>
                <a:latin typeface="มอนตี้ Bold"/>
              </a:rPr>
              <a:t>Cognitive, behavioral, or emotional consequence. Ex: overwhelming anxiety after hearing about failing grade. The sadness is debilitating, and student does not attend class for a few days. </a:t>
            </a:r>
          </a:p>
          <a:p>
            <a:pPr>
              <a:lnSpc>
                <a:spcPts val="3464"/>
              </a:lnSpc>
            </a:pPr>
            <a:endParaRPr lang="en-US" sz="2474" spc="-79" dirty="0">
              <a:solidFill>
                <a:srgbClr val="763B0A"/>
              </a:solidFill>
              <a:latin typeface="มอนตี้ Bold"/>
            </a:endParaRPr>
          </a:p>
        </p:txBody>
      </p:sp>
      <p:pic>
        <p:nvPicPr>
          <p:cNvPr id="31" name="Picture 8" descr="Rational emotive behavior therapy - Wikipedia">
            <a:extLst>
              <a:ext uri="{FF2B5EF4-FFF2-40B4-BE49-F238E27FC236}">
                <a16:creationId xmlns:a16="http://schemas.microsoft.com/office/drawing/2014/main" id="{71BADA94-ADD7-88F5-570D-85E77F1E19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4898" y="1904974"/>
            <a:ext cx="5921398" cy="250104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34EF4176-C8EB-CFE7-87E3-15080F662A70}"/>
              </a:ext>
            </a:extLst>
          </p:cNvPr>
          <p:cNvSpPr txBox="1"/>
          <p:nvPr/>
        </p:nvSpPr>
        <p:spPr>
          <a:xfrm>
            <a:off x="-420706" y="9228031"/>
            <a:ext cx="5931317" cy="923330"/>
          </a:xfrm>
          <a:prstGeom prst="rect">
            <a:avLst/>
          </a:prstGeom>
          <a:noFill/>
        </p:spPr>
        <p:txBody>
          <a:bodyPr wrap="square">
            <a:spAutoFit/>
          </a:bodyPr>
          <a:lstStyle/>
          <a:p>
            <a:r>
              <a:rPr lang="en-US" sz="1800" dirty="0">
                <a:effectLst/>
                <a:latin typeface="Aptos" panose="020B0004020202020204" pitchFamily="34" charset="0"/>
                <a:ea typeface="Aptos" panose="020B0004020202020204" pitchFamily="34" charset="0"/>
                <a:cs typeface="Aptos" panose="020B0004020202020204" pitchFamily="34" charset="0"/>
              </a:rPr>
              <a:t>(A. </a:t>
            </a:r>
            <a:r>
              <a:rPr lang="en-US" sz="1800" dirty="0" err="1">
                <a:effectLst/>
                <a:latin typeface="Aptos" panose="020B0004020202020204" pitchFamily="34" charset="0"/>
                <a:ea typeface="Aptos" panose="020B0004020202020204" pitchFamily="34" charset="0"/>
                <a:cs typeface="Aptos" panose="020B0004020202020204" pitchFamily="34" charset="0"/>
              </a:rPr>
              <a:t>Dichoso</a:t>
            </a:r>
            <a:r>
              <a:rPr lang="en-US" sz="1800" dirty="0">
                <a:effectLst/>
                <a:latin typeface="Aptos" panose="020B0004020202020204" pitchFamily="34" charset="0"/>
                <a:ea typeface="Aptos" panose="020B0004020202020204" pitchFamily="34" charset="0"/>
                <a:cs typeface="Aptos" panose="020B0004020202020204" pitchFamily="34" charset="0"/>
              </a:rPr>
              <a:t> &amp; M. </a:t>
            </a:r>
            <a:r>
              <a:rPr lang="en-US" sz="1800" dirty="0" err="1">
                <a:effectLst/>
                <a:latin typeface="Aptos" panose="020B0004020202020204" pitchFamily="34" charset="0"/>
                <a:ea typeface="Aptos" panose="020B0004020202020204" pitchFamily="34" charset="0"/>
                <a:cs typeface="Aptos" panose="020B0004020202020204" pitchFamily="34" charset="0"/>
              </a:rPr>
              <a:t>Maitim</a:t>
            </a:r>
            <a:r>
              <a:rPr lang="en-US" sz="1800" dirty="0">
                <a:effectLst/>
                <a:latin typeface="Aptos" panose="020B0004020202020204" pitchFamily="34" charset="0"/>
                <a:ea typeface="Aptos" panose="020B0004020202020204" pitchFamily="34" charset="0"/>
                <a:cs typeface="Aptos" panose="020B0004020202020204" pitchFamily="34" charset="0"/>
              </a:rPr>
              <a:t>, 2017).</a:t>
            </a:r>
          </a:p>
          <a:p>
            <a:r>
              <a:rPr lang="en-US" sz="1800" kern="0" dirty="0">
                <a:effectLst/>
                <a:latin typeface="Aptos" panose="020B0004020202020204" pitchFamily="34" charset="0"/>
                <a:ea typeface="Calibri" panose="020F0502020204030204" pitchFamily="34" charset="0"/>
                <a:cs typeface="Aptos" panose="020B0004020202020204" pitchFamily="34" charset="0"/>
              </a:rPr>
              <a:t>(Albert Ellis Institute, 2012).</a:t>
            </a:r>
            <a:endParaRPr lang="en-US" sz="1800" dirty="0">
              <a:effectLst/>
              <a:latin typeface="Aptos" panose="020B0004020202020204" pitchFamily="34" charset="0"/>
              <a:ea typeface="Aptos" panose="020B0004020202020204" pitchFamily="34" charset="0"/>
              <a:cs typeface="Aptos" panose="020B0004020202020204" pitchFamily="34" charset="0"/>
            </a:endParaRPr>
          </a:p>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kern="0" dirty="0">
              <a:latin typeface="Aptos" panose="020B0004020202020204" pitchFamily="3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27183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156191" y="-490801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 name="Group 3"/>
          <p:cNvGrpSpPr/>
          <p:nvPr/>
        </p:nvGrpSpPr>
        <p:grpSpPr>
          <a:xfrm>
            <a:off x="1711567" y="1327419"/>
            <a:ext cx="15183701" cy="7742018"/>
            <a:chOff x="0" y="0"/>
            <a:chExt cx="2935740" cy="1496905"/>
          </a:xfrm>
        </p:grpSpPr>
        <p:sp>
          <p:nvSpPr>
            <p:cNvPr id="4" name="Freeform 4"/>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7" name="Freeform 7"/>
          <p:cNvSpPr/>
          <p:nvPr/>
        </p:nvSpPr>
        <p:spPr>
          <a:xfrm rot="-1712785">
            <a:off x="13522054" y="277577"/>
            <a:ext cx="3689018" cy="3195612"/>
          </a:xfrm>
          <a:custGeom>
            <a:avLst/>
            <a:gdLst/>
            <a:ahLst/>
            <a:cxnLst/>
            <a:rect l="l" t="t" r="r" b="b"/>
            <a:pathLst>
              <a:path w="3689018" h="3195612">
                <a:moveTo>
                  <a:pt x="0" y="0"/>
                </a:moveTo>
                <a:lnTo>
                  <a:pt x="3689018" y="0"/>
                </a:lnTo>
                <a:lnTo>
                  <a:pt x="3689018" y="3195612"/>
                </a:lnTo>
                <a:lnTo>
                  <a:pt x="0" y="31956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3650892">
            <a:off x="15667913" y="2524977"/>
            <a:ext cx="2473638" cy="2142789"/>
          </a:xfrm>
          <a:custGeom>
            <a:avLst/>
            <a:gdLst/>
            <a:ahLst/>
            <a:cxnLst/>
            <a:rect l="l" t="t" r="r" b="b"/>
            <a:pathLst>
              <a:path w="2473638" h="2142789">
                <a:moveTo>
                  <a:pt x="0" y="0"/>
                </a:moveTo>
                <a:lnTo>
                  <a:pt x="2473638" y="0"/>
                </a:lnTo>
                <a:lnTo>
                  <a:pt x="2473638" y="2142788"/>
                </a:lnTo>
                <a:lnTo>
                  <a:pt x="0" y="21427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3610037">
            <a:off x="-92200" y="5008776"/>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5400000">
            <a:off x="2055860" y="7340890"/>
            <a:ext cx="2748456" cy="2380850"/>
          </a:xfrm>
          <a:custGeom>
            <a:avLst/>
            <a:gdLst/>
            <a:ahLst/>
            <a:cxnLst/>
            <a:rect l="l" t="t" r="r" b="b"/>
            <a:pathLst>
              <a:path w="2748456" h="2380850">
                <a:moveTo>
                  <a:pt x="0" y="0"/>
                </a:moveTo>
                <a:lnTo>
                  <a:pt x="2748456" y="0"/>
                </a:lnTo>
                <a:lnTo>
                  <a:pt x="2748456" y="2380850"/>
                </a:lnTo>
                <a:lnTo>
                  <a:pt x="0" y="23808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11" name="Online Media 10" title="The ABCDEs of REBT (Moves Like Dryden)">
            <a:hlinkClick r:id="" action="ppaction://media"/>
            <a:extLst>
              <a:ext uri="{FF2B5EF4-FFF2-40B4-BE49-F238E27FC236}">
                <a16:creationId xmlns:a16="http://schemas.microsoft.com/office/drawing/2014/main" id="{D22621F1-F05A-95E2-FC4F-BD250EDBCD74}"/>
              </a:ext>
            </a:extLst>
          </p:cNvPr>
          <p:cNvPicPr>
            <a:picLocks noRot="1" noChangeAspect="1"/>
          </p:cNvPicPr>
          <p:nvPr>
            <a:videoFile r:link="rId1"/>
          </p:nvPr>
        </p:nvPicPr>
        <p:blipFill>
          <a:blip r:embed="rId8"/>
          <a:stretch>
            <a:fillRect/>
          </a:stretch>
        </p:blipFill>
        <p:spPr>
          <a:xfrm>
            <a:off x="4178416" y="2111369"/>
            <a:ext cx="10943548" cy="6183105"/>
          </a:xfrm>
          <a:prstGeom prst="rect">
            <a:avLst/>
          </a:prstGeom>
        </p:spPr>
      </p:pic>
      <p:sp>
        <p:nvSpPr>
          <p:cNvPr id="15" name="TextBox 14">
            <a:extLst>
              <a:ext uri="{FF2B5EF4-FFF2-40B4-BE49-F238E27FC236}">
                <a16:creationId xmlns:a16="http://schemas.microsoft.com/office/drawing/2014/main" id="{6C8BA2C6-21BA-D153-320F-4A22C27B5D6B}"/>
              </a:ext>
            </a:extLst>
          </p:cNvPr>
          <p:cNvSpPr txBox="1"/>
          <p:nvPr/>
        </p:nvSpPr>
        <p:spPr>
          <a:xfrm>
            <a:off x="-1143000" y="9194901"/>
            <a:ext cx="10148454" cy="569580"/>
          </a:xfrm>
          <a:prstGeom prst="rect">
            <a:avLst/>
          </a:prstGeom>
          <a:noFill/>
        </p:spPr>
        <p:txBody>
          <a:bodyPr wrap="square">
            <a:spAutoFit/>
          </a:bodyPr>
          <a:lstStyle/>
          <a:p>
            <a:pPr marL="457200" marR="0">
              <a:lnSpc>
                <a:spcPct val="200000"/>
              </a:lnSpc>
              <a:spcBef>
                <a:spcPts val="0"/>
              </a:spcBef>
              <a:spcAft>
                <a:spcPts val="0"/>
              </a:spcAft>
            </a:pPr>
            <a:r>
              <a:rPr lang="en-US" sz="1800" kern="0" dirty="0">
                <a:effectLst/>
                <a:latin typeface="Aptos" panose="020B0004020202020204" pitchFamily="34" charset="0"/>
                <a:ea typeface="Calibri" panose="020F0502020204030204" pitchFamily="34" charset="0"/>
                <a:cs typeface="Aptos" panose="020B0004020202020204" pitchFamily="34" charset="0"/>
              </a:rPr>
              <a:t>(Albert Ellis Institute, 2012).</a:t>
            </a:r>
            <a:endParaRPr lang="en-US" sz="1800" dirty="0">
              <a:effectLst/>
              <a:latin typeface="Times New Roman" panose="02020603050405020304" pitchFamily="18"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97511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29308" y="-3999790"/>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694661" y="719457"/>
            <a:ext cx="14338771" cy="9236244"/>
            <a:chOff x="0" y="0"/>
            <a:chExt cx="2935740" cy="1591178"/>
          </a:xfrm>
        </p:grpSpPr>
        <p:sp>
          <p:nvSpPr>
            <p:cNvPr id="4" name="Freeform 4"/>
            <p:cNvSpPr/>
            <p:nvPr/>
          </p:nvSpPr>
          <p:spPr>
            <a:xfrm>
              <a:off x="0" y="0"/>
              <a:ext cx="2935740" cy="1591178"/>
            </a:xfrm>
            <a:custGeom>
              <a:avLst/>
              <a:gdLst/>
              <a:ahLst/>
              <a:cxnLst/>
              <a:rect l="l" t="t" r="r" b="b"/>
              <a:pathLst>
                <a:path w="2935740" h="1591178">
                  <a:moveTo>
                    <a:pt x="24984" y="0"/>
                  </a:moveTo>
                  <a:lnTo>
                    <a:pt x="2910756" y="0"/>
                  </a:lnTo>
                  <a:cubicBezTo>
                    <a:pt x="2924554" y="0"/>
                    <a:pt x="2935740" y="11186"/>
                    <a:pt x="2935740" y="24984"/>
                  </a:cubicBezTo>
                  <a:lnTo>
                    <a:pt x="2935740" y="1566193"/>
                  </a:lnTo>
                  <a:cubicBezTo>
                    <a:pt x="2935740" y="1572820"/>
                    <a:pt x="2933108" y="1579174"/>
                    <a:pt x="2928422" y="1583860"/>
                  </a:cubicBezTo>
                  <a:cubicBezTo>
                    <a:pt x="2923737" y="1588545"/>
                    <a:pt x="2917382" y="1591178"/>
                    <a:pt x="2910756" y="1591178"/>
                  </a:cubicBezTo>
                  <a:lnTo>
                    <a:pt x="24984" y="1591178"/>
                  </a:lnTo>
                  <a:cubicBezTo>
                    <a:pt x="11186" y="1591178"/>
                    <a:pt x="0" y="1579992"/>
                    <a:pt x="0" y="1566193"/>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629278"/>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2329683" y="363003"/>
            <a:ext cx="13068725" cy="1982787"/>
          </a:xfrm>
          <a:prstGeom prst="rect">
            <a:avLst/>
          </a:prstGeom>
        </p:spPr>
        <p:txBody>
          <a:bodyPr wrap="square" lIns="0" tIns="0" rIns="0" bIns="0" rtlCol="0" anchor="t">
            <a:spAutoFit/>
          </a:bodyPr>
          <a:lstStyle/>
          <a:p>
            <a:pPr algn="ctr">
              <a:lnSpc>
                <a:spcPts val="17369"/>
              </a:lnSpc>
            </a:pPr>
            <a:r>
              <a:rPr lang="en-US" sz="8800" spc="496" dirty="0">
                <a:solidFill>
                  <a:srgbClr val="FAB30C"/>
                </a:solidFill>
                <a:latin typeface="Lucky Bones"/>
              </a:rPr>
              <a:t>Let’s Try It!</a:t>
            </a:r>
          </a:p>
        </p:txBody>
      </p:sp>
      <p:sp>
        <p:nvSpPr>
          <p:cNvPr id="7" name="TextBox 7"/>
          <p:cNvSpPr txBox="1"/>
          <p:nvPr/>
        </p:nvSpPr>
        <p:spPr>
          <a:xfrm>
            <a:off x="3032357" y="3470458"/>
            <a:ext cx="10934328" cy="1154162"/>
          </a:xfrm>
          <a:prstGeom prst="rect">
            <a:avLst/>
          </a:prstGeom>
        </p:spPr>
        <p:txBody>
          <a:bodyPr lIns="0" tIns="0" rIns="0" bIns="0" rtlCol="0" anchor="t">
            <a:spAutoFit/>
          </a:bodyPr>
          <a:lstStyle/>
          <a:p>
            <a:pPr algn="ctr">
              <a:lnSpc>
                <a:spcPts val="4527"/>
              </a:lnSpc>
            </a:pPr>
            <a:endParaRPr lang="en-US" sz="3600" dirty="0"/>
          </a:p>
          <a:p>
            <a:pPr algn="ctr">
              <a:lnSpc>
                <a:spcPts val="4527"/>
              </a:lnSpc>
            </a:pPr>
            <a:endParaRPr lang="en-US" sz="3233" spc="-103" dirty="0">
              <a:solidFill>
                <a:srgbClr val="763B0A"/>
              </a:solidFill>
              <a:latin typeface="มอนตี้ Bold"/>
            </a:endParaRPr>
          </a:p>
        </p:txBody>
      </p:sp>
      <p:sp>
        <p:nvSpPr>
          <p:cNvPr id="8" name="Freeform 8"/>
          <p:cNvSpPr/>
          <p:nvPr/>
        </p:nvSpPr>
        <p:spPr>
          <a:xfrm>
            <a:off x="15014310" y="6086974"/>
            <a:ext cx="2748383" cy="4718253"/>
          </a:xfrm>
          <a:custGeom>
            <a:avLst/>
            <a:gdLst/>
            <a:ahLst/>
            <a:cxnLst/>
            <a:rect l="l" t="t" r="r" b="b"/>
            <a:pathLst>
              <a:path w="2748383" h="4718253">
                <a:moveTo>
                  <a:pt x="0" y="0"/>
                </a:moveTo>
                <a:lnTo>
                  <a:pt x="2748383" y="0"/>
                </a:lnTo>
                <a:lnTo>
                  <a:pt x="2748383" y="4718254"/>
                </a:lnTo>
                <a:lnTo>
                  <a:pt x="0" y="47182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4905450" y="1840899"/>
            <a:ext cx="1848285" cy="1848285"/>
          </a:xfrm>
          <a:custGeom>
            <a:avLst/>
            <a:gdLst/>
            <a:ahLst/>
            <a:cxnLst/>
            <a:rect l="l" t="t" r="r" b="b"/>
            <a:pathLst>
              <a:path w="1848285" h="1848285">
                <a:moveTo>
                  <a:pt x="0" y="0"/>
                </a:moveTo>
                <a:lnTo>
                  <a:pt x="1848284" y="0"/>
                </a:lnTo>
                <a:lnTo>
                  <a:pt x="1848284" y="1848284"/>
                </a:lnTo>
                <a:lnTo>
                  <a:pt x="0" y="18482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4314283" y="1287125"/>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698C25CC-93EB-C491-21EA-75B60DC8F45E}"/>
              </a:ext>
            </a:extLst>
          </p:cNvPr>
          <p:cNvSpPr txBox="1"/>
          <p:nvPr/>
        </p:nvSpPr>
        <p:spPr>
          <a:xfrm>
            <a:off x="2254568" y="2881645"/>
            <a:ext cx="13068725" cy="6605654"/>
          </a:xfrm>
          <a:prstGeom prst="rect">
            <a:avLst/>
          </a:prstGeom>
          <a:noFill/>
        </p:spPr>
        <p:txBody>
          <a:bodyPr wrap="square">
            <a:spAutoFit/>
          </a:bodyPr>
          <a:lstStyle/>
          <a:p>
            <a:pPr algn="ctr">
              <a:lnSpc>
                <a:spcPts val="3018"/>
              </a:lnSpc>
            </a:pPr>
            <a:r>
              <a:rPr lang="en-US" sz="4000" spc="-68" dirty="0">
                <a:solidFill>
                  <a:schemeClr val="accent5"/>
                </a:solidFill>
                <a:latin typeface="มอนตี้ Bold"/>
              </a:rPr>
              <a:t>A. Mark receives a low exam score on his Statistics misterm</a:t>
            </a:r>
            <a:r>
              <a:rPr lang="en-US" sz="2400" spc="-68" dirty="0">
                <a:solidFill>
                  <a:schemeClr val="accent5"/>
                </a:solidFill>
                <a:latin typeface="มอนตี้ Bold"/>
              </a:rPr>
              <a:t>.</a:t>
            </a:r>
            <a:br>
              <a:rPr lang="en-US" sz="2400" spc="-68" dirty="0">
                <a:solidFill>
                  <a:schemeClr val="accent5"/>
                </a:solidFill>
                <a:latin typeface="มอนตี้ Bold"/>
              </a:rPr>
            </a:br>
            <a:endParaRPr lang="en-US" sz="2400" spc="-68" dirty="0">
              <a:solidFill>
                <a:schemeClr val="accent5"/>
              </a:solidFill>
              <a:latin typeface="มอนตี้ Bold"/>
            </a:endParaRPr>
          </a:p>
          <a:p>
            <a:pPr algn="ctr">
              <a:lnSpc>
                <a:spcPts val="3018"/>
              </a:lnSpc>
            </a:pPr>
            <a:r>
              <a:rPr lang="en-US" sz="4000" spc="-68" dirty="0">
                <a:solidFill>
                  <a:schemeClr val="accent5"/>
                </a:solidFill>
                <a:latin typeface="มอนตี้ Bold"/>
              </a:rPr>
              <a:t>B. What Could his beliefs be based on his results?</a:t>
            </a:r>
            <a:br>
              <a:rPr lang="en-US" sz="4000" spc="-68" dirty="0">
                <a:solidFill>
                  <a:schemeClr val="accent5"/>
                </a:solidFill>
                <a:latin typeface="มอนตี้ Bold"/>
              </a:rPr>
            </a:br>
            <a:endParaRPr lang="en-US" sz="4000" spc="-68" dirty="0">
              <a:solidFill>
                <a:schemeClr val="accent5"/>
              </a:solidFill>
              <a:latin typeface="มอนตี้ Bold"/>
            </a:endParaRPr>
          </a:p>
          <a:p>
            <a:pPr algn="ctr">
              <a:lnSpc>
                <a:spcPts val="3018"/>
              </a:lnSpc>
            </a:pPr>
            <a:r>
              <a:rPr lang="en-US" sz="4000" spc="-68" dirty="0">
                <a:solidFill>
                  <a:schemeClr val="accent5"/>
                </a:solidFill>
                <a:latin typeface="มอนตี้ Bold"/>
              </a:rPr>
              <a:t>C. What are the consequences to Mark’s beliefs?</a:t>
            </a:r>
            <a:br>
              <a:rPr lang="en-US" sz="4000" spc="-68" dirty="0">
                <a:solidFill>
                  <a:schemeClr val="accent5"/>
                </a:solidFill>
                <a:latin typeface="มอนตี้ Bold"/>
              </a:rPr>
            </a:br>
            <a:endParaRPr lang="en-US" sz="4000" spc="-68" dirty="0">
              <a:solidFill>
                <a:schemeClr val="accent5"/>
              </a:solidFill>
              <a:latin typeface="มอนตี้ Bold"/>
            </a:endParaRPr>
          </a:p>
          <a:p>
            <a:pPr algn="ctr">
              <a:lnSpc>
                <a:spcPts val="3018"/>
              </a:lnSpc>
            </a:pPr>
            <a:r>
              <a:rPr lang="en-US" sz="4000" spc="-68" dirty="0">
                <a:solidFill>
                  <a:schemeClr val="accent5"/>
                </a:solidFill>
                <a:latin typeface="มอนตี้ Bold"/>
              </a:rPr>
              <a:t>D. How can he further detect evidence that follows these beliefs?</a:t>
            </a:r>
            <a:br>
              <a:rPr lang="en-US" sz="4000" spc="-68" dirty="0">
                <a:solidFill>
                  <a:schemeClr val="accent5"/>
                </a:solidFill>
                <a:latin typeface="มอนตี้ Bold"/>
              </a:rPr>
            </a:br>
            <a:endParaRPr lang="en-US" sz="4000" spc="-68" dirty="0">
              <a:solidFill>
                <a:schemeClr val="accent5"/>
              </a:solidFill>
              <a:latin typeface="มอนตี้ Bold"/>
            </a:endParaRPr>
          </a:p>
          <a:p>
            <a:pPr algn="ctr">
              <a:lnSpc>
                <a:spcPts val="3018"/>
              </a:lnSpc>
            </a:pPr>
            <a:r>
              <a:rPr lang="en-US" sz="4000" spc="-68" dirty="0">
                <a:solidFill>
                  <a:schemeClr val="accent5"/>
                </a:solidFill>
                <a:latin typeface="มอนตี้ Bold"/>
              </a:rPr>
              <a:t>E. What could the new effects be after disputing evidence? </a:t>
            </a:r>
            <a:br>
              <a:rPr lang="en-US" sz="4000" spc="-68" dirty="0">
                <a:solidFill>
                  <a:schemeClr val="accent5"/>
                </a:solidFill>
                <a:latin typeface="มอนตี้ Bold"/>
              </a:rPr>
            </a:br>
            <a:endParaRPr lang="en-US" sz="4000" spc="-68" dirty="0">
              <a:solidFill>
                <a:schemeClr val="accent5"/>
              </a:solidFill>
              <a:latin typeface="มอนตี้ Bold"/>
            </a:endParaRPr>
          </a:p>
          <a:p>
            <a:pPr algn="ctr">
              <a:lnSpc>
                <a:spcPts val="3018"/>
              </a:lnSpc>
            </a:pPr>
            <a:r>
              <a:rPr lang="en-US" sz="4000" spc="-68" dirty="0">
                <a:solidFill>
                  <a:schemeClr val="accent5"/>
                </a:solidFill>
                <a:latin typeface="มอนตี้ Bold"/>
              </a:rPr>
              <a:t>F. What new feelings could he gain after reviewing this situation that he is in?</a:t>
            </a:r>
          </a:p>
          <a:p>
            <a:pPr algn="ctr">
              <a:lnSpc>
                <a:spcPts val="3018"/>
              </a:lnSpc>
            </a:pPr>
            <a:endParaRPr lang="en-US" sz="2400" spc="-68" dirty="0">
              <a:solidFill>
                <a:schemeClr val="accent5"/>
              </a:solidFill>
              <a:latin typeface="มอนตี้ Bold"/>
            </a:endParaRPr>
          </a:p>
          <a:p>
            <a:pPr marL="285750" indent="-285750" algn="ctr">
              <a:lnSpc>
                <a:spcPts val="3018"/>
              </a:lnSpc>
              <a:buFont typeface="Wingdings" panose="05000000000000000000" pitchFamily="2" charset="2"/>
              <a:buChar char="v"/>
            </a:pPr>
            <a:endParaRPr lang="en-US" sz="1800" spc="-68" dirty="0">
              <a:solidFill>
                <a:schemeClr val="accent5"/>
              </a:solidFill>
              <a:latin typeface="มอนตี้ Bold"/>
            </a:endParaRPr>
          </a:p>
        </p:txBody>
      </p:sp>
    </p:spTree>
    <p:extLst>
      <p:ext uri="{BB962C8B-B14F-4D97-AF65-F5344CB8AC3E}">
        <p14:creationId xmlns:p14="http://schemas.microsoft.com/office/powerpoint/2010/main" val="2244522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29308" y="-3999790"/>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3429000" y="706523"/>
            <a:ext cx="12662371" cy="8094578"/>
            <a:chOff x="0" y="0"/>
            <a:chExt cx="2935740" cy="1591178"/>
          </a:xfrm>
        </p:grpSpPr>
        <p:sp>
          <p:nvSpPr>
            <p:cNvPr id="4" name="Freeform 4"/>
            <p:cNvSpPr/>
            <p:nvPr/>
          </p:nvSpPr>
          <p:spPr>
            <a:xfrm>
              <a:off x="0" y="0"/>
              <a:ext cx="2935740" cy="1591178"/>
            </a:xfrm>
            <a:custGeom>
              <a:avLst/>
              <a:gdLst/>
              <a:ahLst/>
              <a:cxnLst/>
              <a:rect l="l" t="t" r="r" b="b"/>
              <a:pathLst>
                <a:path w="2935740" h="1591178">
                  <a:moveTo>
                    <a:pt x="24984" y="0"/>
                  </a:moveTo>
                  <a:lnTo>
                    <a:pt x="2910756" y="0"/>
                  </a:lnTo>
                  <a:cubicBezTo>
                    <a:pt x="2924554" y="0"/>
                    <a:pt x="2935740" y="11186"/>
                    <a:pt x="2935740" y="24984"/>
                  </a:cubicBezTo>
                  <a:lnTo>
                    <a:pt x="2935740" y="1566193"/>
                  </a:lnTo>
                  <a:cubicBezTo>
                    <a:pt x="2935740" y="1572820"/>
                    <a:pt x="2933108" y="1579174"/>
                    <a:pt x="2928422" y="1583860"/>
                  </a:cubicBezTo>
                  <a:cubicBezTo>
                    <a:pt x="2923737" y="1588545"/>
                    <a:pt x="2917382" y="1591178"/>
                    <a:pt x="2910756" y="1591178"/>
                  </a:cubicBezTo>
                  <a:lnTo>
                    <a:pt x="24984" y="1591178"/>
                  </a:lnTo>
                  <a:cubicBezTo>
                    <a:pt x="11186" y="1591178"/>
                    <a:pt x="0" y="1579992"/>
                    <a:pt x="0" y="1566193"/>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629278"/>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1571740" y="859989"/>
            <a:ext cx="15303947" cy="1961819"/>
          </a:xfrm>
          <a:prstGeom prst="rect">
            <a:avLst/>
          </a:prstGeom>
        </p:spPr>
        <p:txBody>
          <a:bodyPr wrap="square" lIns="0" tIns="0" rIns="0" bIns="0" rtlCol="0" anchor="t">
            <a:spAutoFit/>
          </a:bodyPr>
          <a:lstStyle/>
          <a:p>
            <a:pPr algn="ctr">
              <a:lnSpc>
                <a:spcPts val="17369"/>
              </a:lnSpc>
            </a:pPr>
            <a:r>
              <a:rPr lang="en-US" sz="8000" spc="496" dirty="0">
                <a:solidFill>
                  <a:srgbClr val="FAB30C"/>
                </a:solidFill>
                <a:latin typeface="Lucky Bones"/>
              </a:rPr>
              <a:t>What do you think?</a:t>
            </a:r>
          </a:p>
        </p:txBody>
      </p:sp>
      <p:sp>
        <p:nvSpPr>
          <p:cNvPr id="7" name="TextBox 7"/>
          <p:cNvSpPr txBox="1"/>
          <p:nvPr/>
        </p:nvSpPr>
        <p:spPr>
          <a:xfrm>
            <a:off x="3032357" y="3470458"/>
            <a:ext cx="10934328" cy="1154162"/>
          </a:xfrm>
          <a:prstGeom prst="rect">
            <a:avLst/>
          </a:prstGeom>
        </p:spPr>
        <p:txBody>
          <a:bodyPr lIns="0" tIns="0" rIns="0" bIns="0" rtlCol="0" anchor="t">
            <a:spAutoFit/>
          </a:bodyPr>
          <a:lstStyle/>
          <a:p>
            <a:pPr algn="ctr">
              <a:lnSpc>
                <a:spcPts val="4527"/>
              </a:lnSpc>
            </a:pPr>
            <a:endParaRPr lang="en-US" sz="3600" dirty="0"/>
          </a:p>
          <a:p>
            <a:pPr algn="ctr">
              <a:lnSpc>
                <a:spcPts val="4527"/>
              </a:lnSpc>
            </a:pPr>
            <a:endParaRPr lang="en-US" sz="3233" spc="-103" dirty="0">
              <a:solidFill>
                <a:srgbClr val="763B0A"/>
              </a:solidFill>
              <a:latin typeface="มอนตี้ Bold"/>
            </a:endParaRPr>
          </a:p>
        </p:txBody>
      </p:sp>
      <p:sp>
        <p:nvSpPr>
          <p:cNvPr id="8" name="Freeform 8"/>
          <p:cNvSpPr/>
          <p:nvPr/>
        </p:nvSpPr>
        <p:spPr>
          <a:xfrm>
            <a:off x="14510917" y="6172188"/>
            <a:ext cx="2748383" cy="4718253"/>
          </a:xfrm>
          <a:custGeom>
            <a:avLst/>
            <a:gdLst/>
            <a:ahLst/>
            <a:cxnLst/>
            <a:rect l="l" t="t" r="r" b="b"/>
            <a:pathLst>
              <a:path w="2748383" h="4718253">
                <a:moveTo>
                  <a:pt x="0" y="0"/>
                </a:moveTo>
                <a:lnTo>
                  <a:pt x="2748383" y="0"/>
                </a:lnTo>
                <a:lnTo>
                  <a:pt x="2748383" y="4718254"/>
                </a:lnTo>
                <a:lnTo>
                  <a:pt x="0" y="47182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4905450" y="1840899"/>
            <a:ext cx="1848285" cy="1848285"/>
          </a:xfrm>
          <a:custGeom>
            <a:avLst/>
            <a:gdLst/>
            <a:ahLst/>
            <a:cxnLst/>
            <a:rect l="l" t="t" r="r" b="b"/>
            <a:pathLst>
              <a:path w="1848285" h="1848285">
                <a:moveTo>
                  <a:pt x="0" y="0"/>
                </a:moveTo>
                <a:lnTo>
                  <a:pt x="1848284" y="0"/>
                </a:lnTo>
                <a:lnTo>
                  <a:pt x="1848284" y="1848284"/>
                </a:lnTo>
                <a:lnTo>
                  <a:pt x="0" y="18482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4314283" y="1287125"/>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698C25CC-93EB-C491-21EA-75B60DC8F45E}"/>
              </a:ext>
            </a:extLst>
          </p:cNvPr>
          <p:cNvSpPr txBox="1"/>
          <p:nvPr/>
        </p:nvSpPr>
        <p:spPr>
          <a:xfrm>
            <a:off x="4159852" y="3522085"/>
            <a:ext cx="11669740" cy="5990101"/>
          </a:xfrm>
          <a:prstGeom prst="rect">
            <a:avLst/>
          </a:prstGeom>
          <a:noFill/>
        </p:spPr>
        <p:txBody>
          <a:bodyPr wrap="square">
            <a:spAutoFit/>
          </a:bodyPr>
          <a:lstStyle/>
          <a:p>
            <a:pPr marL="571500" indent="-571500">
              <a:lnSpc>
                <a:spcPts val="12408"/>
              </a:lnSpc>
              <a:buFont typeface="Wingdings" panose="05000000000000000000" pitchFamily="2" charset="2"/>
              <a:buChar char="v"/>
            </a:pPr>
            <a:r>
              <a:rPr lang="en-US" sz="5400" b="1" spc="463" dirty="0">
                <a:solidFill>
                  <a:schemeClr val="accent5"/>
                </a:solidFill>
                <a:latin typeface="Lucky Bones"/>
              </a:rPr>
              <a:t>Are there limitations to this model?</a:t>
            </a:r>
          </a:p>
          <a:p>
            <a:pPr marL="571500" indent="-571500">
              <a:lnSpc>
                <a:spcPts val="12408"/>
              </a:lnSpc>
              <a:buFont typeface="Wingdings" panose="05000000000000000000" pitchFamily="2" charset="2"/>
              <a:buChar char="v"/>
            </a:pPr>
            <a:r>
              <a:rPr lang="en-US" sz="5400" b="1" spc="463" dirty="0">
                <a:solidFill>
                  <a:schemeClr val="accent5"/>
                </a:solidFill>
                <a:latin typeface="Lucky Bones"/>
              </a:rPr>
              <a:t>Would you use this model?</a:t>
            </a:r>
          </a:p>
          <a:p>
            <a:pPr marL="742950" indent="-742950" algn="ctr">
              <a:lnSpc>
                <a:spcPts val="3018"/>
              </a:lnSpc>
              <a:buAutoNum type="alphaUcPeriod"/>
            </a:pPr>
            <a:endParaRPr lang="en-US" sz="5400" spc="-68" dirty="0">
              <a:solidFill>
                <a:schemeClr val="accent5"/>
              </a:solidFill>
              <a:latin typeface="มอนตี้ Bold"/>
            </a:endParaRPr>
          </a:p>
          <a:p>
            <a:pPr algn="ctr">
              <a:lnSpc>
                <a:spcPts val="3018"/>
              </a:lnSpc>
            </a:pPr>
            <a:endParaRPr lang="en-US" sz="3600" spc="-68" dirty="0">
              <a:solidFill>
                <a:schemeClr val="accent5"/>
              </a:solidFill>
              <a:latin typeface="มอนตี้ Bold"/>
            </a:endParaRPr>
          </a:p>
          <a:p>
            <a:pPr marL="285750" indent="-285750" algn="ctr">
              <a:lnSpc>
                <a:spcPts val="3018"/>
              </a:lnSpc>
              <a:buFont typeface="Wingdings" panose="05000000000000000000" pitchFamily="2" charset="2"/>
              <a:buChar char="v"/>
            </a:pPr>
            <a:endParaRPr lang="en-US" sz="1800" spc="-68" dirty="0">
              <a:solidFill>
                <a:schemeClr val="accent5"/>
              </a:solidFill>
              <a:latin typeface="มอนตี้ Bold"/>
            </a:endParaRPr>
          </a:p>
        </p:txBody>
      </p:sp>
    </p:spTree>
    <p:extLst>
      <p:ext uri="{BB962C8B-B14F-4D97-AF65-F5344CB8AC3E}">
        <p14:creationId xmlns:p14="http://schemas.microsoft.com/office/powerpoint/2010/main" val="2379872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156191" y="-490801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711567" y="1327419"/>
            <a:ext cx="15183701" cy="7742018"/>
            <a:chOff x="0" y="0"/>
            <a:chExt cx="2935740" cy="1496905"/>
          </a:xfrm>
        </p:grpSpPr>
        <p:sp>
          <p:nvSpPr>
            <p:cNvPr id="4" name="Freeform 4"/>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2011799" y="1601289"/>
            <a:ext cx="14264401" cy="7194277"/>
          </a:xfrm>
          <a:prstGeom prst="rect">
            <a:avLst/>
          </a:prstGeom>
        </p:spPr>
        <p:txBody>
          <a:bodyPr wrap="square" lIns="0" tIns="0" rIns="0" bIns="0" rtlCol="0" anchor="t">
            <a:spAutoFit/>
          </a:bodyPr>
          <a:lstStyle/>
          <a:p>
            <a:pPr algn="ctr">
              <a:lnSpc>
                <a:spcPts val="18692"/>
              </a:lnSpc>
            </a:pPr>
            <a:r>
              <a:rPr lang="en-US" sz="10900" spc="900" dirty="0">
                <a:solidFill>
                  <a:schemeClr val="accent5">
                    <a:lumMod val="60000"/>
                    <a:lumOff val="40000"/>
                  </a:schemeClr>
                </a:solidFill>
                <a:latin typeface="Lucky Bones"/>
              </a:rPr>
              <a:t>Funky</a:t>
            </a:r>
          </a:p>
          <a:p>
            <a:pPr algn="ctr">
              <a:lnSpc>
                <a:spcPts val="18692"/>
              </a:lnSpc>
            </a:pPr>
            <a:r>
              <a:rPr lang="en-US" sz="10900" spc="900" dirty="0">
                <a:solidFill>
                  <a:schemeClr val="accent5">
                    <a:lumMod val="60000"/>
                    <a:lumOff val="40000"/>
                  </a:schemeClr>
                </a:solidFill>
                <a:latin typeface="Lucky Bones"/>
              </a:rPr>
              <a:t>Environmental Factors</a:t>
            </a:r>
          </a:p>
        </p:txBody>
      </p:sp>
      <p:sp>
        <p:nvSpPr>
          <p:cNvPr id="7" name="Freeform 7"/>
          <p:cNvSpPr/>
          <p:nvPr/>
        </p:nvSpPr>
        <p:spPr>
          <a:xfrm rot="-1712785">
            <a:off x="13522054" y="277577"/>
            <a:ext cx="3689018" cy="3195612"/>
          </a:xfrm>
          <a:custGeom>
            <a:avLst/>
            <a:gdLst/>
            <a:ahLst/>
            <a:cxnLst/>
            <a:rect l="l" t="t" r="r" b="b"/>
            <a:pathLst>
              <a:path w="3689018" h="3195612">
                <a:moveTo>
                  <a:pt x="0" y="0"/>
                </a:moveTo>
                <a:lnTo>
                  <a:pt x="3689018" y="0"/>
                </a:lnTo>
                <a:lnTo>
                  <a:pt x="3689018" y="3195612"/>
                </a:lnTo>
                <a:lnTo>
                  <a:pt x="0" y="31956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3650892">
            <a:off x="15667913" y="2524977"/>
            <a:ext cx="2473638" cy="2142789"/>
          </a:xfrm>
          <a:custGeom>
            <a:avLst/>
            <a:gdLst/>
            <a:ahLst/>
            <a:cxnLst/>
            <a:rect l="l" t="t" r="r" b="b"/>
            <a:pathLst>
              <a:path w="2473638" h="2142789">
                <a:moveTo>
                  <a:pt x="0" y="0"/>
                </a:moveTo>
                <a:lnTo>
                  <a:pt x="2473638" y="0"/>
                </a:lnTo>
                <a:lnTo>
                  <a:pt x="2473638" y="2142788"/>
                </a:lnTo>
                <a:lnTo>
                  <a:pt x="0" y="2142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3610037">
            <a:off x="-92200" y="5008776"/>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5400000">
            <a:off x="2055860" y="7340890"/>
            <a:ext cx="2748456" cy="2380850"/>
          </a:xfrm>
          <a:custGeom>
            <a:avLst/>
            <a:gdLst/>
            <a:ahLst/>
            <a:cxnLst/>
            <a:rect l="l" t="t" r="r" b="b"/>
            <a:pathLst>
              <a:path w="2748456" h="2380850">
                <a:moveTo>
                  <a:pt x="0" y="0"/>
                </a:moveTo>
                <a:lnTo>
                  <a:pt x="2748456" y="0"/>
                </a:lnTo>
                <a:lnTo>
                  <a:pt x="2748456" y="2380850"/>
                </a:lnTo>
                <a:lnTo>
                  <a:pt x="0" y="2380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1548694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799804" y="-5589596"/>
            <a:ext cx="12074733" cy="21466192"/>
          </a:xfrm>
          <a:custGeom>
            <a:avLst/>
            <a:gdLst/>
            <a:ahLst/>
            <a:cxnLst/>
            <a:rect l="l" t="t" r="r" b="b"/>
            <a:pathLst>
              <a:path w="12074733" h="21466192">
                <a:moveTo>
                  <a:pt x="0" y="0"/>
                </a:moveTo>
                <a:lnTo>
                  <a:pt x="12074733" y="0"/>
                </a:lnTo>
                <a:lnTo>
                  <a:pt x="12074733" y="21466192"/>
                </a:lnTo>
                <a:lnTo>
                  <a:pt x="0" y="21466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9" name="Group 3">
            <a:extLst>
              <a:ext uri="{FF2B5EF4-FFF2-40B4-BE49-F238E27FC236}">
                <a16:creationId xmlns:a16="http://schemas.microsoft.com/office/drawing/2014/main" id="{A966A31C-90C0-E388-68BE-5159084A4360}"/>
              </a:ext>
            </a:extLst>
          </p:cNvPr>
          <p:cNvGrpSpPr/>
          <p:nvPr/>
        </p:nvGrpSpPr>
        <p:grpSpPr>
          <a:xfrm>
            <a:off x="552140" y="1652524"/>
            <a:ext cx="7546410" cy="7742017"/>
            <a:chOff x="0" y="0"/>
            <a:chExt cx="2935740" cy="1496905"/>
          </a:xfrm>
        </p:grpSpPr>
        <p:sp>
          <p:nvSpPr>
            <p:cNvPr id="30" name="Freeform 4">
              <a:extLst>
                <a:ext uri="{FF2B5EF4-FFF2-40B4-BE49-F238E27FC236}">
                  <a16:creationId xmlns:a16="http://schemas.microsoft.com/office/drawing/2014/main" id="{C6AB4924-CEE2-FC78-DC8E-A9D65B6A4591}"/>
                </a:ext>
              </a:extLst>
            </p:cNvPr>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31" name="TextBox 5">
              <a:extLst>
                <a:ext uri="{FF2B5EF4-FFF2-40B4-BE49-F238E27FC236}">
                  <a16:creationId xmlns:a16="http://schemas.microsoft.com/office/drawing/2014/main" id="{8978D318-71D1-152F-6CD3-52B31287C131}"/>
                </a:ext>
              </a:extLst>
            </p:cNvPr>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grpSp>
        <p:nvGrpSpPr>
          <p:cNvPr id="32" name="Group 3">
            <a:extLst>
              <a:ext uri="{FF2B5EF4-FFF2-40B4-BE49-F238E27FC236}">
                <a16:creationId xmlns:a16="http://schemas.microsoft.com/office/drawing/2014/main" id="{EAB8CC49-C8D3-E7D1-5BA5-28AB036415FE}"/>
              </a:ext>
            </a:extLst>
          </p:cNvPr>
          <p:cNvGrpSpPr/>
          <p:nvPr/>
        </p:nvGrpSpPr>
        <p:grpSpPr>
          <a:xfrm>
            <a:off x="8851568" y="1665373"/>
            <a:ext cx="8884292" cy="7742018"/>
            <a:chOff x="0" y="0"/>
            <a:chExt cx="2935740" cy="1496905"/>
          </a:xfrm>
        </p:grpSpPr>
        <p:sp>
          <p:nvSpPr>
            <p:cNvPr id="33" name="Freeform 4">
              <a:extLst>
                <a:ext uri="{FF2B5EF4-FFF2-40B4-BE49-F238E27FC236}">
                  <a16:creationId xmlns:a16="http://schemas.microsoft.com/office/drawing/2014/main" id="{B7D0D029-E6F6-902C-AAB5-992A5D4EC775}"/>
                </a:ext>
              </a:extLst>
            </p:cNvPr>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34" name="TextBox 5">
              <a:extLst>
                <a:ext uri="{FF2B5EF4-FFF2-40B4-BE49-F238E27FC236}">
                  <a16:creationId xmlns:a16="http://schemas.microsoft.com/office/drawing/2014/main" id="{8DB9985B-EED6-7612-6457-0B3BA506B160}"/>
                </a:ext>
              </a:extLst>
            </p:cNvPr>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35" name="Freeform 9">
            <a:extLst>
              <a:ext uri="{FF2B5EF4-FFF2-40B4-BE49-F238E27FC236}">
                <a16:creationId xmlns:a16="http://schemas.microsoft.com/office/drawing/2014/main" id="{70F7E14C-CA61-4725-9798-9B0212C7EC45}"/>
              </a:ext>
            </a:extLst>
          </p:cNvPr>
          <p:cNvSpPr/>
          <p:nvPr/>
        </p:nvSpPr>
        <p:spPr>
          <a:xfrm rot="17989963">
            <a:off x="-412450" y="200696"/>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6" name="Freeform 9">
            <a:extLst>
              <a:ext uri="{FF2B5EF4-FFF2-40B4-BE49-F238E27FC236}">
                <a16:creationId xmlns:a16="http://schemas.microsoft.com/office/drawing/2014/main" id="{8337B70D-3359-2AEE-652E-8A15684C48C6}"/>
              </a:ext>
            </a:extLst>
          </p:cNvPr>
          <p:cNvSpPr/>
          <p:nvPr/>
        </p:nvSpPr>
        <p:spPr>
          <a:xfrm rot="17989963">
            <a:off x="14128474" y="-133718"/>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7" name="Freeform 10">
            <a:extLst>
              <a:ext uri="{FF2B5EF4-FFF2-40B4-BE49-F238E27FC236}">
                <a16:creationId xmlns:a16="http://schemas.microsoft.com/office/drawing/2014/main" id="{2131868B-4147-4F7D-1E8C-F6A997FA247B}"/>
              </a:ext>
            </a:extLst>
          </p:cNvPr>
          <p:cNvSpPr/>
          <p:nvPr/>
        </p:nvSpPr>
        <p:spPr>
          <a:xfrm>
            <a:off x="875068" y="8684110"/>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8" name="Freeform 10">
            <a:extLst>
              <a:ext uri="{FF2B5EF4-FFF2-40B4-BE49-F238E27FC236}">
                <a16:creationId xmlns:a16="http://schemas.microsoft.com/office/drawing/2014/main" id="{2375EDAC-5493-179B-7CAC-8F20346E7977}"/>
              </a:ext>
            </a:extLst>
          </p:cNvPr>
          <p:cNvSpPr/>
          <p:nvPr/>
        </p:nvSpPr>
        <p:spPr>
          <a:xfrm>
            <a:off x="15662763" y="8818681"/>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0" name="TextBox 39">
            <a:extLst>
              <a:ext uri="{FF2B5EF4-FFF2-40B4-BE49-F238E27FC236}">
                <a16:creationId xmlns:a16="http://schemas.microsoft.com/office/drawing/2014/main" id="{026D9177-73A4-D9D3-AF41-B5B569066019}"/>
              </a:ext>
            </a:extLst>
          </p:cNvPr>
          <p:cNvSpPr txBox="1"/>
          <p:nvPr/>
        </p:nvSpPr>
        <p:spPr>
          <a:xfrm>
            <a:off x="907020" y="2976293"/>
            <a:ext cx="6836649" cy="4585422"/>
          </a:xfrm>
          <a:prstGeom prst="rect">
            <a:avLst/>
          </a:prstGeom>
          <a:noFill/>
        </p:spPr>
        <p:txBody>
          <a:bodyPr wrap="square">
            <a:spAutoFit/>
          </a:bodyPr>
          <a:lstStyle/>
          <a:p>
            <a:pPr marL="571500" indent="-571500">
              <a:lnSpc>
                <a:spcPts val="12408"/>
              </a:lnSpc>
              <a:buFont typeface="Wingdings" panose="05000000000000000000" pitchFamily="2" charset="2"/>
              <a:buChar char="v"/>
            </a:pPr>
            <a:r>
              <a:rPr lang="en-US" sz="4000" b="1" spc="463" dirty="0">
                <a:solidFill>
                  <a:srgbClr val="FAB30C"/>
                </a:solidFill>
                <a:latin typeface="Lucky Bones"/>
              </a:rPr>
              <a:t>Media</a:t>
            </a:r>
          </a:p>
          <a:p>
            <a:pPr marL="571500" indent="-571500">
              <a:lnSpc>
                <a:spcPts val="12408"/>
              </a:lnSpc>
              <a:buFont typeface="Wingdings" panose="05000000000000000000" pitchFamily="2" charset="2"/>
              <a:buChar char="v"/>
            </a:pPr>
            <a:r>
              <a:rPr lang="en-US" sz="4000" b="1" spc="463" dirty="0">
                <a:solidFill>
                  <a:srgbClr val="FAB30C"/>
                </a:solidFill>
                <a:latin typeface="Lucky Bones"/>
              </a:rPr>
              <a:t>Profession </a:t>
            </a:r>
          </a:p>
          <a:p>
            <a:pPr marL="571500" indent="-571500">
              <a:lnSpc>
                <a:spcPts val="12408"/>
              </a:lnSpc>
              <a:buFont typeface="Wingdings" panose="05000000000000000000" pitchFamily="2" charset="2"/>
              <a:buChar char="v"/>
            </a:pPr>
            <a:r>
              <a:rPr lang="en-US" sz="4000" b="1" spc="463" dirty="0">
                <a:solidFill>
                  <a:srgbClr val="FAB30C"/>
                </a:solidFill>
                <a:latin typeface="Lucky Bones"/>
              </a:rPr>
              <a:t>Authoritative figures</a:t>
            </a:r>
          </a:p>
        </p:txBody>
      </p:sp>
      <p:sp>
        <p:nvSpPr>
          <p:cNvPr id="46" name="TextBox 45">
            <a:extLst>
              <a:ext uri="{FF2B5EF4-FFF2-40B4-BE49-F238E27FC236}">
                <a16:creationId xmlns:a16="http://schemas.microsoft.com/office/drawing/2014/main" id="{F6C76709-8792-DF0A-6318-5E58814E6355}"/>
              </a:ext>
            </a:extLst>
          </p:cNvPr>
          <p:cNvSpPr txBox="1"/>
          <p:nvPr/>
        </p:nvSpPr>
        <p:spPr>
          <a:xfrm>
            <a:off x="9010436" y="2976293"/>
            <a:ext cx="10737272" cy="7777770"/>
          </a:xfrm>
          <a:prstGeom prst="rect">
            <a:avLst/>
          </a:prstGeom>
          <a:noFill/>
        </p:spPr>
        <p:txBody>
          <a:bodyPr wrap="square">
            <a:spAutoFit/>
          </a:bodyPr>
          <a:lstStyle/>
          <a:p>
            <a:pPr marL="571500" indent="-571500">
              <a:lnSpc>
                <a:spcPts val="12408"/>
              </a:lnSpc>
              <a:buFont typeface="Wingdings" panose="05000000000000000000" pitchFamily="2" charset="2"/>
              <a:buChar char="v"/>
            </a:pPr>
            <a:r>
              <a:rPr lang="en-US" sz="4000" b="1" spc="463" dirty="0">
                <a:solidFill>
                  <a:srgbClr val="FAB30C"/>
                </a:solidFill>
                <a:latin typeface="Lucky Bones"/>
              </a:rPr>
              <a:t>Environmental Rewards</a:t>
            </a:r>
          </a:p>
          <a:p>
            <a:pPr marL="571500" indent="-571500">
              <a:lnSpc>
                <a:spcPts val="12408"/>
              </a:lnSpc>
              <a:buFont typeface="Wingdings" panose="05000000000000000000" pitchFamily="2" charset="2"/>
              <a:buChar char="v"/>
            </a:pPr>
            <a:r>
              <a:rPr lang="en-US" sz="4000" b="1" spc="463" dirty="0">
                <a:solidFill>
                  <a:srgbClr val="FAB30C"/>
                </a:solidFill>
                <a:latin typeface="Lucky Bones"/>
              </a:rPr>
              <a:t>Environmental Consequences</a:t>
            </a:r>
          </a:p>
          <a:p>
            <a:pPr marL="571500" indent="-571500">
              <a:lnSpc>
                <a:spcPts val="12408"/>
              </a:lnSpc>
              <a:buFont typeface="Wingdings" panose="05000000000000000000" pitchFamily="2" charset="2"/>
              <a:buChar char="v"/>
            </a:pPr>
            <a:r>
              <a:rPr lang="en-US" sz="4000" b="1" spc="463" dirty="0">
                <a:solidFill>
                  <a:srgbClr val="FAB30C"/>
                </a:solidFill>
                <a:latin typeface="Lucky Bones"/>
              </a:rPr>
              <a:t>Organizations or Groups </a:t>
            </a:r>
          </a:p>
          <a:p>
            <a:pPr marL="571500" indent="-571500">
              <a:lnSpc>
                <a:spcPts val="12408"/>
              </a:lnSpc>
              <a:buFont typeface="Wingdings" panose="05000000000000000000" pitchFamily="2" charset="2"/>
              <a:buChar char="v"/>
            </a:pPr>
            <a:endParaRPr lang="en-US" sz="4000" b="1" spc="463" dirty="0">
              <a:solidFill>
                <a:srgbClr val="FAB30C"/>
              </a:solidFill>
              <a:latin typeface="Lucky Bones"/>
            </a:endParaRPr>
          </a:p>
          <a:p>
            <a:pPr marL="571500" indent="-571500">
              <a:lnSpc>
                <a:spcPts val="12408"/>
              </a:lnSpc>
              <a:buFont typeface="Wingdings" panose="05000000000000000000" pitchFamily="2" charset="2"/>
              <a:buChar char="v"/>
            </a:pPr>
            <a:endParaRPr lang="en-US" sz="4400" b="1" spc="463" dirty="0">
              <a:solidFill>
                <a:srgbClr val="FAB30C"/>
              </a:solidFill>
              <a:latin typeface="Lucky Bones"/>
            </a:endParaRPr>
          </a:p>
        </p:txBody>
      </p:sp>
      <p:sp>
        <p:nvSpPr>
          <p:cNvPr id="48" name="TextBox 47">
            <a:extLst>
              <a:ext uri="{FF2B5EF4-FFF2-40B4-BE49-F238E27FC236}">
                <a16:creationId xmlns:a16="http://schemas.microsoft.com/office/drawing/2014/main" id="{0B575C4D-BB17-D760-6FB3-F31A303CCC91}"/>
              </a:ext>
            </a:extLst>
          </p:cNvPr>
          <p:cNvSpPr txBox="1"/>
          <p:nvPr/>
        </p:nvSpPr>
        <p:spPr>
          <a:xfrm>
            <a:off x="838842" y="9963834"/>
            <a:ext cx="10882744" cy="369332"/>
          </a:xfrm>
          <a:prstGeom prst="rect">
            <a:avLst/>
          </a:prstGeom>
          <a:noFill/>
        </p:spPr>
        <p:txBody>
          <a:bodyPr wrap="square">
            <a:spAutoFit/>
          </a:bodyPr>
          <a:lstStyle/>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kern="0" dirty="0">
              <a:latin typeface="Aptos" panose="020B0004020202020204" pitchFamily="3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1873039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799804" y="-5589596"/>
            <a:ext cx="12074733" cy="21466192"/>
          </a:xfrm>
          <a:custGeom>
            <a:avLst/>
            <a:gdLst/>
            <a:ahLst/>
            <a:cxnLst/>
            <a:rect l="l" t="t" r="r" b="b"/>
            <a:pathLst>
              <a:path w="12074733" h="21466192">
                <a:moveTo>
                  <a:pt x="0" y="0"/>
                </a:moveTo>
                <a:lnTo>
                  <a:pt x="12074733" y="0"/>
                </a:lnTo>
                <a:lnTo>
                  <a:pt x="12074733" y="21466192"/>
                </a:lnTo>
                <a:lnTo>
                  <a:pt x="0" y="21466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9" name="Group 3">
            <a:extLst>
              <a:ext uri="{FF2B5EF4-FFF2-40B4-BE49-F238E27FC236}">
                <a16:creationId xmlns:a16="http://schemas.microsoft.com/office/drawing/2014/main" id="{A966A31C-90C0-E388-68BE-5159084A4360}"/>
              </a:ext>
            </a:extLst>
          </p:cNvPr>
          <p:cNvGrpSpPr/>
          <p:nvPr/>
        </p:nvGrpSpPr>
        <p:grpSpPr>
          <a:xfrm>
            <a:off x="742712" y="480685"/>
            <a:ext cx="7546410" cy="7742017"/>
            <a:chOff x="0" y="0"/>
            <a:chExt cx="2935740" cy="1496905"/>
          </a:xfrm>
        </p:grpSpPr>
        <p:sp>
          <p:nvSpPr>
            <p:cNvPr id="30" name="Freeform 4">
              <a:extLst>
                <a:ext uri="{FF2B5EF4-FFF2-40B4-BE49-F238E27FC236}">
                  <a16:creationId xmlns:a16="http://schemas.microsoft.com/office/drawing/2014/main" id="{C6AB4924-CEE2-FC78-DC8E-A9D65B6A4591}"/>
                </a:ext>
              </a:extLst>
            </p:cNvPr>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31" name="TextBox 5">
              <a:extLst>
                <a:ext uri="{FF2B5EF4-FFF2-40B4-BE49-F238E27FC236}">
                  <a16:creationId xmlns:a16="http://schemas.microsoft.com/office/drawing/2014/main" id="{8978D318-71D1-152F-6CD3-52B31287C131}"/>
                </a:ext>
              </a:extLst>
            </p:cNvPr>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grpSp>
        <p:nvGrpSpPr>
          <p:cNvPr id="32" name="Group 3">
            <a:extLst>
              <a:ext uri="{FF2B5EF4-FFF2-40B4-BE49-F238E27FC236}">
                <a16:creationId xmlns:a16="http://schemas.microsoft.com/office/drawing/2014/main" id="{EAB8CC49-C8D3-E7D1-5BA5-28AB036415FE}"/>
              </a:ext>
            </a:extLst>
          </p:cNvPr>
          <p:cNvGrpSpPr/>
          <p:nvPr/>
        </p:nvGrpSpPr>
        <p:grpSpPr>
          <a:xfrm>
            <a:off x="8429957" y="437210"/>
            <a:ext cx="8884292" cy="7742018"/>
            <a:chOff x="0" y="0"/>
            <a:chExt cx="2935740" cy="1496905"/>
          </a:xfrm>
        </p:grpSpPr>
        <p:sp>
          <p:nvSpPr>
            <p:cNvPr id="33" name="Freeform 4">
              <a:extLst>
                <a:ext uri="{FF2B5EF4-FFF2-40B4-BE49-F238E27FC236}">
                  <a16:creationId xmlns:a16="http://schemas.microsoft.com/office/drawing/2014/main" id="{B7D0D029-E6F6-902C-AAB5-992A5D4EC775}"/>
                </a:ext>
              </a:extLst>
            </p:cNvPr>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34" name="TextBox 5">
              <a:extLst>
                <a:ext uri="{FF2B5EF4-FFF2-40B4-BE49-F238E27FC236}">
                  <a16:creationId xmlns:a16="http://schemas.microsoft.com/office/drawing/2014/main" id="{8DB9985B-EED6-7612-6457-0B3BA506B160}"/>
                </a:ext>
              </a:extLst>
            </p:cNvPr>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35" name="Freeform 9">
            <a:extLst>
              <a:ext uri="{FF2B5EF4-FFF2-40B4-BE49-F238E27FC236}">
                <a16:creationId xmlns:a16="http://schemas.microsoft.com/office/drawing/2014/main" id="{70F7E14C-CA61-4725-9798-9B0212C7EC45}"/>
              </a:ext>
            </a:extLst>
          </p:cNvPr>
          <p:cNvSpPr/>
          <p:nvPr/>
        </p:nvSpPr>
        <p:spPr>
          <a:xfrm rot="17989963">
            <a:off x="-412450" y="200696"/>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6" name="Freeform 9">
            <a:extLst>
              <a:ext uri="{FF2B5EF4-FFF2-40B4-BE49-F238E27FC236}">
                <a16:creationId xmlns:a16="http://schemas.microsoft.com/office/drawing/2014/main" id="{8337B70D-3359-2AEE-652E-8A15684C48C6}"/>
              </a:ext>
            </a:extLst>
          </p:cNvPr>
          <p:cNvSpPr/>
          <p:nvPr/>
        </p:nvSpPr>
        <p:spPr>
          <a:xfrm rot="17989963">
            <a:off x="14128474" y="-133718"/>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7" name="Freeform 10">
            <a:extLst>
              <a:ext uri="{FF2B5EF4-FFF2-40B4-BE49-F238E27FC236}">
                <a16:creationId xmlns:a16="http://schemas.microsoft.com/office/drawing/2014/main" id="{2131868B-4147-4F7D-1E8C-F6A997FA247B}"/>
              </a:ext>
            </a:extLst>
          </p:cNvPr>
          <p:cNvSpPr/>
          <p:nvPr/>
        </p:nvSpPr>
        <p:spPr>
          <a:xfrm>
            <a:off x="875068" y="8684110"/>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8" name="Freeform 10">
            <a:extLst>
              <a:ext uri="{FF2B5EF4-FFF2-40B4-BE49-F238E27FC236}">
                <a16:creationId xmlns:a16="http://schemas.microsoft.com/office/drawing/2014/main" id="{2375EDAC-5493-179B-7CAC-8F20346E7977}"/>
              </a:ext>
            </a:extLst>
          </p:cNvPr>
          <p:cNvSpPr/>
          <p:nvPr/>
        </p:nvSpPr>
        <p:spPr>
          <a:xfrm>
            <a:off x="15662763" y="8818681"/>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0" name="TextBox 39">
            <a:extLst>
              <a:ext uri="{FF2B5EF4-FFF2-40B4-BE49-F238E27FC236}">
                <a16:creationId xmlns:a16="http://schemas.microsoft.com/office/drawing/2014/main" id="{026D9177-73A4-D9D3-AF41-B5B569066019}"/>
              </a:ext>
            </a:extLst>
          </p:cNvPr>
          <p:cNvSpPr txBox="1"/>
          <p:nvPr/>
        </p:nvSpPr>
        <p:spPr>
          <a:xfrm>
            <a:off x="1274544" y="2618918"/>
            <a:ext cx="7445495" cy="4585422"/>
          </a:xfrm>
          <a:prstGeom prst="rect">
            <a:avLst/>
          </a:prstGeom>
          <a:noFill/>
        </p:spPr>
        <p:txBody>
          <a:bodyPr wrap="square">
            <a:spAutoFit/>
          </a:bodyPr>
          <a:lstStyle/>
          <a:p>
            <a:pPr marL="571500" indent="-571500">
              <a:lnSpc>
                <a:spcPts val="12408"/>
              </a:lnSpc>
              <a:buFont typeface="Wingdings" panose="05000000000000000000" pitchFamily="2" charset="2"/>
              <a:buChar char="v"/>
            </a:pPr>
            <a:r>
              <a:rPr lang="en-US" sz="4000" b="1" spc="463" dirty="0">
                <a:solidFill>
                  <a:srgbClr val="FAB30C"/>
                </a:solidFill>
                <a:latin typeface="Lucky Bones"/>
              </a:rPr>
              <a:t>Lack of warmth, interpretation, and self- disclosure? </a:t>
            </a:r>
          </a:p>
        </p:txBody>
      </p:sp>
      <p:sp>
        <p:nvSpPr>
          <p:cNvPr id="46" name="TextBox 45">
            <a:extLst>
              <a:ext uri="{FF2B5EF4-FFF2-40B4-BE49-F238E27FC236}">
                <a16:creationId xmlns:a16="http://schemas.microsoft.com/office/drawing/2014/main" id="{F6C76709-8792-DF0A-6318-5E58814E6355}"/>
              </a:ext>
            </a:extLst>
          </p:cNvPr>
          <p:cNvSpPr txBox="1"/>
          <p:nvPr/>
        </p:nvSpPr>
        <p:spPr>
          <a:xfrm>
            <a:off x="8400357" y="8019"/>
            <a:ext cx="8284998" cy="7765780"/>
          </a:xfrm>
          <a:prstGeom prst="rect">
            <a:avLst/>
          </a:prstGeom>
          <a:noFill/>
        </p:spPr>
        <p:txBody>
          <a:bodyPr wrap="square">
            <a:spAutoFit/>
          </a:bodyPr>
          <a:lstStyle/>
          <a:p>
            <a:pPr marL="571500" indent="-571500">
              <a:lnSpc>
                <a:spcPts val="12408"/>
              </a:lnSpc>
              <a:buFont typeface="Wingdings" panose="05000000000000000000" pitchFamily="2" charset="2"/>
              <a:buChar char="v"/>
            </a:pPr>
            <a:endParaRPr lang="en-US" sz="4000" b="1" spc="463" dirty="0">
              <a:solidFill>
                <a:srgbClr val="FAB30C"/>
              </a:solidFill>
              <a:latin typeface="Lucky Bones"/>
            </a:endParaRPr>
          </a:p>
          <a:p>
            <a:pPr marL="571500" indent="-571500">
              <a:lnSpc>
                <a:spcPts val="12408"/>
              </a:lnSpc>
              <a:buFont typeface="Wingdings" panose="05000000000000000000" pitchFamily="2" charset="2"/>
              <a:buChar char="v"/>
            </a:pPr>
            <a:r>
              <a:rPr lang="en-US" sz="3600" b="1" spc="463" dirty="0">
                <a:solidFill>
                  <a:srgbClr val="FAB30C"/>
                </a:solidFill>
                <a:latin typeface="Lucky Bones"/>
              </a:rPr>
              <a:t>Some would say “warmth” </a:t>
            </a:r>
            <a:br>
              <a:rPr lang="en-US" sz="3600" b="1" spc="463" dirty="0">
                <a:solidFill>
                  <a:srgbClr val="FAB30C"/>
                </a:solidFill>
                <a:latin typeface="Lucky Bones"/>
              </a:rPr>
            </a:br>
            <a:r>
              <a:rPr lang="en-US" sz="3600" b="1" spc="463" dirty="0">
                <a:solidFill>
                  <a:srgbClr val="FAB30C"/>
                </a:solidFill>
                <a:latin typeface="Lucky Bones"/>
              </a:rPr>
              <a:t>is like unconditional acceptance. What do you think? </a:t>
            </a:r>
          </a:p>
        </p:txBody>
      </p:sp>
      <p:sp>
        <p:nvSpPr>
          <p:cNvPr id="4" name="TextBox 3">
            <a:extLst>
              <a:ext uri="{FF2B5EF4-FFF2-40B4-BE49-F238E27FC236}">
                <a16:creationId xmlns:a16="http://schemas.microsoft.com/office/drawing/2014/main" id="{3BCE73B1-69FB-2531-6BB7-7B39DB62AFF2}"/>
              </a:ext>
            </a:extLst>
          </p:cNvPr>
          <p:cNvSpPr txBox="1"/>
          <p:nvPr/>
        </p:nvSpPr>
        <p:spPr>
          <a:xfrm>
            <a:off x="2667000" y="8628131"/>
            <a:ext cx="10737056" cy="646331"/>
          </a:xfrm>
          <a:prstGeom prst="rect">
            <a:avLst/>
          </a:prstGeom>
          <a:noFill/>
        </p:spPr>
        <p:txBody>
          <a:bodyPr wrap="square">
            <a:spAutoFit/>
          </a:bodyPr>
          <a:lstStyle/>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kern="0" dirty="0">
              <a:latin typeface="Aptos" panose="020B0004020202020204" pitchFamily="34" charset="0"/>
              <a:ea typeface="Calibri" panose="020F0502020204030204" pitchFamily="34" charset="0"/>
              <a:cs typeface="Aptos" panose="020B0004020202020204" pitchFamily="34" charset="0"/>
            </a:endParaRPr>
          </a:p>
          <a:p>
            <a:r>
              <a:rPr lang="en-US" sz="1800" kern="0" dirty="0">
                <a:effectLst/>
                <a:latin typeface="Aptos" panose="020B0004020202020204" pitchFamily="34" charset="0"/>
                <a:ea typeface="Calibri" panose="020F0502020204030204" pitchFamily="34" charset="0"/>
                <a:cs typeface="Aptos" panose="020B0004020202020204" pitchFamily="34" charset="0"/>
              </a:rPr>
              <a:t>(The Weekend University, 2023).</a:t>
            </a:r>
            <a:endParaRPr lang="en-US" u="sng" dirty="0">
              <a:solidFill>
                <a:srgbClr val="0000FF"/>
              </a:solidFill>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167260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799804" y="-5589596"/>
            <a:ext cx="12074733" cy="21466192"/>
          </a:xfrm>
          <a:custGeom>
            <a:avLst/>
            <a:gdLst/>
            <a:ahLst/>
            <a:cxnLst/>
            <a:rect l="l" t="t" r="r" b="b"/>
            <a:pathLst>
              <a:path w="12074733" h="21466192">
                <a:moveTo>
                  <a:pt x="0" y="0"/>
                </a:moveTo>
                <a:lnTo>
                  <a:pt x="12074733" y="0"/>
                </a:lnTo>
                <a:lnTo>
                  <a:pt x="12074733" y="21466192"/>
                </a:lnTo>
                <a:lnTo>
                  <a:pt x="0" y="21466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2" name="Group 3">
            <a:extLst>
              <a:ext uri="{FF2B5EF4-FFF2-40B4-BE49-F238E27FC236}">
                <a16:creationId xmlns:a16="http://schemas.microsoft.com/office/drawing/2014/main" id="{EAB8CC49-C8D3-E7D1-5BA5-28AB036415FE}"/>
              </a:ext>
            </a:extLst>
          </p:cNvPr>
          <p:cNvGrpSpPr/>
          <p:nvPr/>
        </p:nvGrpSpPr>
        <p:grpSpPr>
          <a:xfrm>
            <a:off x="-769617" y="1333500"/>
            <a:ext cx="8743600" cy="8017976"/>
            <a:chOff x="0" y="0"/>
            <a:chExt cx="2935740" cy="1496905"/>
          </a:xfrm>
        </p:grpSpPr>
        <p:sp>
          <p:nvSpPr>
            <p:cNvPr id="33" name="Freeform 4">
              <a:extLst>
                <a:ext uri="{FF2B5EF4-FFF2-40B4-BE49-F238E27FC236}">
                  <a16:creationId xmlns:a16="http://schemas.microsoft.com/office/drawing/2014/main" id="{B7D0D029-E6F6-902C-AAB5-992A5D4EC775}"/>
                </a:ext>
              </a:extLst>
            </p:cNvPr>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34" name="TextBox 5">
              <a:extLst>
                <a:ext uri="{FF2B5EF4-FFF2-40B4-BE49-F238E27FC236}">
                  <a16:creationId xmlns:a16="http://schemas.microsoft.com/office/drawing/2014/main" id="{8DB9985B-EED6-7612-6457-0B3BA506B160}"/>
                </a:ext>
              </a:extLst>
            </p:cNvPr>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35" name="Freeform 9">
            <a:extLst>
              <a:ext uri="{FF2B5EF4-FFF2-40B4-BE49-F238E27FC236}">
                <a16:creationId xmlns:a16="http://schemas.microsoft.com/office/drawing/2014/main" id="{70F7E14C-CA61-4725-9798-9B0212C7EC45}"/>
              </a:ext>
            </a:extLst>
          </p:cNvPr>
          <p:cNvSpPr/>
          <p:nvPr/>
        </p:nvSpPr>
        <p:spPr>
          <a:xfrm rot="17989963">
            <a:off x="-3062977" y="-164564"/>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6" name="Freeform 9">
            <a:extLst>
              <a:ext uri="{FF2B5EF4-FFF2-40B4-BE49-F238E27FC236}">
                <a16:creationId xmlns:a16="http://schemas.microsoft.com/office/drawing/2014/main" id="{8337B70D-3359-2AEE-652E-8A15684C48C6}"/>
              </a:ext>
            </a:extLst>
          </p:cNvPr>
          <p:cNvSpPr/>
          <p:nvPr/>
        </p:nvSpPr>
        <p:spPr>
          <a:xfrm rot="17989963">
            <a:off x="6348485" y="-265945"/>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7" name="Freeform 10">
            <a:extLst>
              <a:ext uri="{FF2B5EF4-FFF2-40B4-BE49-F238E27FC236}">
                <a16:creationId xmlns:a16="http://schemas.microsoft.com/office/drawing/2014/main" id="{2131868B-4147-4F7D-1E8C-F6A997FA247B}"/>
              </a:ext>
            </a:extLst>
          </p:cNvPr>
          <p:cNvSpPr/>
          <p:nvPr/>
        </p:nvSpPr>
        <p:spPr>
          <a:xfrm>
            <a:off x="-1801522" y="9267656"/>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38" name="Freeform 10">
            <a:extLst>
              <a:ext uri="{FF2B5EF4-FFF2-40B4-BE49-F238E27FC236}">
                <a16:creationId xmlns:a16="http://schemas.microsoft.com/office/drawing/2014/main" id="{2375EDAC-5493-179B-7CAC-8F20346E7977}"/>
              </a:ext>
            </a:extLst>
          </p:cNvPr>
          <p:cNvSpPr/>
          <p:nvPr/>
        </p:nvSpPr>
        <p:spPr>
          <a:xfrm>
            <a:off x="7720451" y="9170491"/>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6" name="TextBox 45">
            <a:extLst>
              <a:ext uri="{FF2B5EF4-FFF2-40B4-BE49-F238E27FC236}">
                <a16:creationId xmlns:a16="http://schemas.microsoft.com/office/drawing/2014/main" id="{F6C76709-8792-DF0A-6318-5E58814E6355}"/>
              </a:ext>
            </a:extLst>
          </p:cNvPr>
          <p:cNvSpPr txBox="1"/>
          <p:nvPr/>
        </p:nvSpPr>
        <p:spPr>
          <a:xfrm>
            <a:off x="-253195" y="2470093"/>
            <a:ext cx="7710757" cy="6247864"/>
          </a:xfrm>
          <a:prstGeom prst="rect">
            <a:avLst/>
          </a:prstGeom>
          <a:noFill/>
        </p:spPr>
        <p:txBody>
          <a:bodyPr wrap="square">
            <a:spAutoFit/>
          </a:bodyPr>
          <a:lstStyle/>
          <a:p>
            <a:pPr marL="285750" indent="-285750">
              <a:buFont typeface="Wingdings" panose="05000000000000000000" pitchFamily="2" charset="2"/>
              <a:buChar char="v"/>
            </a:pPr>
            <a:r>
              <a:rPr lang="en-US" sz="4000" spc="-89" dirty="0">
                <a:solidFill>
                  <a:schemeClr val="accent6"/>
                </a:solidFill>
                <a:latin typeface="มอนตี้ Bold"/>
              </a:rPr>
              <a:t>Humans are both irrational and rational, self-actualizing and self-defeating</a:t>
            </a:r>
            <a:br>
              <a:rPr lang="en-US" sz="4000" spc="-89" dirty="0">
                <a:solidFill>
                  <a:schemeClr val="accent6"/>
                </a:solidFill>
                <a:latin typeface="มอนตี้ Bold"/>
              </a:rPr>
            </a:br>
            <a:endParaRPr lang="en-US" sz="4000" spc="-89" dirty="0">
              <a:solidFill>
                <a:schemeClr val="accent6"/>
              </a:solidFill>
              <a:latin typeface="มอนตี้ Bold"/>
            </a:endParaRPr>
          </a:p>
          <a:p>
            <a:pPr marL="285750" indent="-285750">
              <a:buFont typeface="Wingdings" panose="05000000000000000000" pitchFamily="2" charset="2"/>
              <a:buChar char="v"/>
            </a:pPr>
            <a:r>
              <a:rPr lang="en-US" sz="4000" spc="-89" dirty="0">
                <a:solidFill>
                  <a:schemeClr val="accent6"/>
                </a:solidFill>
                <a:latin typeface="มอนตี้ Bold"/>
              </a:rPr>
              <a:t> The most critical result of REBT:</a:t>
            </a:r>
          </a:p>
          <a:p>
            <a:r>
              <a:rPr lang="en-US" sz="4000" spc="-89" dirty="0">
                <a:solidFill>
                  <a:schemeClr val="accent6"/>
                </a:solidFill>
                <a:latin typeface="มอนตี้ Bold"/>
              </a:rPr>
              <a:t>Not to THINK differently, but to change BEHAVIORS. The way to accomplish that is to work through thoughts rationally </a:t>
            </a:r>
            <a:endParaRPr lang="en-US" sz="4000" dirty="0">
              <a:solidFill>
                <a:schemeClr val="accent6"/>
              </a:solidFill>
            </a:endParaRPr>
          </a:p>
        </p:txBody>
      </p:sp>
      <p:pic>
        <p:nvPicPr>
          <p:cNvPr id="1026" name="Picture 2" descr="CBT life . . . #therapy #counseling #therapymemes #counselingmemes #memes  #humor #mentalhealth #therapist #counselor #memes #pyschology ... |  Instagram">
            <a:extLst>
              <a:ext uri="{FF2B5EF4-FFF2-40B4-BE49-F238E27FC236}">
                <a16:creationId xmlns:a16="http://schemas.microsoft.com/office/drawing/2014/main" id="{C4AF879C-E9E5-E71E-D3AA-82E429A169D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0373" y="2394638"/>
            <a:ext cx="7113524" cy="69568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F1185CC-2E87-AA94-88CA-23CE2AB7FB48}"/>
              </a:ext>
            </a:extLst>
          </p:cNvPr>
          <p:cNvSpPr txBox="1"/>
          <p:nvPr/>
        </p:nvSpPr>
        <p:spPr>
          <a:xfrm>
            <a:off x="-619189" y="9981473"/>
            <a:ext cx="11567160" cy="369332"/>
          </a:xfrm>
          <a:prstGeom prst="rect">
            <a:avLst/>
          </a:prstGeom>
          <a:noFill/>
        </p:spPr>
        <p:txBody>
          <a:bodyPr wrap="square">
            <a:spAutoFit/>
          </a:bodyPr>
          <a:lstStyle/>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dirty="0"/>
          </a:p>
        </p:txBody>
      </p:sp>
    </p:spTree>
    <p:extLst>
      <p:ext uri="{BB962C8B-B14F-4D97-AF65-F5344CB8AC3E}">
        <p14:creationId xmlns:p14="http://schemas.microsoft.com/office/powerpoint/2010/main" val="3605374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156191" y="-490801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711567" y="1327419"/>
            <a:ext cx="15183701" cy="7742018"/>
            <a:chOff x="0" y="0"/>
            <a:chExt cx="2935740" cy="1496905"/>
          </a:xfrm>
        </p:grpSpPr>
        <p:sp>
          <p:nvSpPr>
            <p:cNvPr id="4" name="Freeform 4"/>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2171216" y="2745407"/>
            <a:ext cx="14264401" cy="4796185"/>
          </a:xfrm>
          <a:prstGeom prst="rect">
            <a:avLst/>
          </a:prstGeom>
        </p:spPr>
        <p:txBody>
          <a:bodyPr wrap="square" lIns="0" tIns="0" rIns="0" bIns="0" rtlCol="0" anchor="t">
            <a:spAutoFit/>
          </a:bodyPr>
          <a:lstStyle/>
          <a:p>
            <a:pPr algn="ctr">
              <a:lnSpc>
                <a:spcPts val="18692"/>
              </a:lnSpc>
            </a:pPr>
            <a:r>
              <a:rPr lang="en-US" sz="15700" spc="900" dirty="0">
                <a:solidFill>
                  <a:srgbClr val="FAB30C"/>
                </a:solidFill>
                <a:latin typeface="Lucky Bones"/>
              </a:rPr>
              <a:t>Model of Mental Health</a:t>
            </a:r>
          </a:p>
        </p:txBody>
      </p:sp>
      <p:sp>
        <p:nvSpPr>
          <p:cNvPr id="7" name="Freeform 7"/>
          <p:cNvSpPr/>
          <p:nvPr/>
        </p:nvSpPr>
        <p:spPr>
          <a:xfrm rot="-1712785">
            <a:off x="13522054" y="277577"/>
            <a:ext cx="3689018" cy="3195612"/>
          </a:xfrm>
          <a:custGeom>
            <a:avLst/>
            <a:gdLst/>
            <a:ahLst/>
            <a:cxnLst/>
            <a:rect l="l" t="t" r="r" b="b"/>
            <a:pathLst>
              <a:path w="3689018" h="3195612">
                <a:moveTo>
                  <a:pt x="0" y="0"/>
                </a:moveTo>
                <a:lnTo>
                  <a:pt x="3689018" y="0"/>
                </a:lnTo>
                <a:lnTo>
                  <a:pt x="3689018" y="3195612"/>
                </a:lnTo>
                <a:lnTo>
                  <a:pt x="0" y="31956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3650892">
            <a:off x="15667913" y="2524977"/>
            <a:ext cx="2473638" cy="2142789"/>
          </a:xfrm>
          <a:custGeom>
            <a:avLst/>
            <a:gdLst/>
            <a:ahLst/>
            <a:cxnLst/>
            <a:rect l="l" t="t" r="r" b="b"/>
            <a:pathLst>
              <a:path w="2473638" h="2142789">
                <a:moveTo>
                  <a:pt x="0" y="0"/>
                </a:moveTo>
                <a:lnTo>
                  <a:pt x="2473638" y="0"/>
                </a:lnTo>
                <a:lnTo>
                  <a:pt x="2473638" y="2142788"/>
                </a:lnTo>
                <a:lnTo>
                  <a:pt x="0" y="2142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3610037">
            <a:off x="-570402" y="5237965"/>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5400000">
            <a:off x="1709054" y="7450228"/>
            <a:ext cx="2748456" cy="2380850"/>
          </a:xfrm>
          <a:custGeom>
            <a:avLst/>
            <a:gdLst/>
            <a:ahLst/>
            <a:cxnLst/>
            <a:rect l="l" t="t" r="r" b="b"/>
            <a:pathLst>
              <a:path w="2748456" h="2380850">
                <a:moveTo>
                  <a:pt x="0" y="0"/>
                </a:moveTo>
                <a:lnTo>
                  <a:pt x="2748456" y="0"/>
                </a:lnTo>
                <a:lnTo>
                  <a:pt x="2748456" y="2380850"/>
                </a:lnTo>
                <a:lnTo>
                  <a:pt x="0" y="2380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980423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799804" y="-5589596"/>
            <a:ext cx="12074733" cy="21466192"/>
          </a:xfrm>
          <a:custGeom>
            <a:avLst/>
            <a:gdLst/>
            <a:ahLst/>
            <a:cxnLst/>
            <a:rect l="l" t="t" r="r" b="b"/>
            <a:pathLst>
              <a:path w="12074733" h="21466192">
                <a:moveTo>
                  <a:pt x="0" y="0"/>
                </a:moveTo>
                <a:lnTo>
                  <a:pt x="12074733" y="0"/>
                </a:lnTo>
                <a:lnTo>
                  <a:pt x="12074733" y="21466192"/>
                </a:lnTo>
                <a:lnTo>
                  <a:pt x="0" y="21466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9" name="Group 3">
            <a:extLst>
              <a:ext uri="{FF2B5EF4-FFF2-40B4-BE49-F238E27FC236}">
                <a16:creationId xmlns:a16="http://schemas.microsoft.com/office/drawing/2014/main" id="{A966A31C-90C0-E388-68BE-5159084A4360}"/>
              </a:ext>
            </a:extLst>
          </p:cNvPr>
          <p:cNvGrpSpPr/>
          <p:nvPr/>
        </p:nvGrpSpPr>
        <p:grpSpPr>
          <a:xfrm>
            <a:off x="-872344" y="722009"/>
            <a:ext cx="9102130" cy="8759691"/>
            <a:chOff x="0" y="0"/>
            <a:chExt cx="2935740" cy="1496905"/>
          </a:xfrm>
        </p:grpSpPr>
        <p:sp>
          <p:nvSpPr>
            <p:cNvPr id="30" name="Freeform 4">
              <a:extLst>
                <a:ext uri="{FF2B5EF4-FFF2-40B4-BE49-F238E27FC236}">
                  <a16:creationId xmlns:a16="http://schemas.microsoft.com/office/drawing/2014/main" id="{C6AB4924-CEE2-FC78-DC8E-A9D65B6A4591}"/>
                </a:ext>
              </a:extLst>
            </p:cNvPr>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31" name="TextBox 5">
              <a:extLst>
                <a:ext uri="{FF2B5EF4-FFF2-40B4-BE49-F238E27FC236}">
                  <a16:creationId xmlns:a16="http://schemas.microsoft.com/office/drawing/2014/main" id="{8978D318-71D1-152F-6CD3-52B31287C131}"/>
                </a:ext>
              </a:extLst>
            </p:cNvPr>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grpSp>
        <p:nvGrpSpPr>
          <p:cNvPr id="32" name="Group 3">
            <a:extLst>
              <a:ext uri="{FF2B5EF4-FFF2-40B4-BE49-F238E27FC236}">
                <a16:creationId xmlns:a16="http://schemas.microsoft.com/office/drawing/2014/main" id="{EAB8CC49-C8D3-E7D1-5BA5-28AB036415FE}"/>
              </a:ext>
            </a:extLst>
          </p:cNvPr>
          <p:cNvGrpSpPr/>
          <p:nvPr/>
        </p:nvGrpSpPr>
        <p:grpSpPr>
          <a:xfrm>
            <a:off x="8821870" y="698052"/>
            <a:ext cx="9691846" cy="8759691"/>
            <a:chOff x="0" y="0"/>
            <a:chExt cx="2935740" cy="1496905"/>
          </a:xfrm>
        </p:grpSpPr>
        <p:sp>
          <p:nvSpPr>
            <p:cNvPr id="33" name="Freeform 4">
              <a:extLst>
                <a:ext uri="{FF2B5EF4-FFF2-40B4-BE49-F238E27FC236}">
                  <a16:creationId xmlns:a16="http://schemas.microsoft.com/office/drawing/2014/main" id="{B7D0D029-E6F6-902C-AAB5-992A5D4EC775}"/>
                </a:ext>
              </a:extLst>
            </p:cNvPr>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34" name="TextBox 5">
              <a:extLst>
                <a:ext uri="{FF2B5EF4-FFF2-40B4-BE49-F238E27FC236}">
                  <a16:creationId xmlns:a16="http://schemas.microsoft.com/office/drawing/2014/main" id="{8DB9985B-EED6-7612-6457-0B3BA506B160}"/>
                </a:ext>
              </a:extLst>
            </p:cNvPr>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35" name="Freeform 9">
            <a:extLst>
              <a:ext uri="{FF2B5EF4-FFF2-40B4-BE49-F238E27FC236}">
                <a16:creationId xmlns:a16="http://schemas.microsoft.com/office/drawing/2014/main" id="{70F7E14C-CA61-4725-9798-9B0212C7EC45}"/>
              </a:ext>
            </a:extLst>
          </p:cNvPr>
          <p:cNvSpPr/>
          <p:nvPr/>
        </p:nvSpPr>
        <p:spPr>
          <a:xfrm rot="17989963">
            <a:off x="-2636963" y="-948850"/>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6" name="Freeform 9">
            <a:extLst>
              <a:ext uri="{FF2B5EF4-FFF2-40B4-BE49-F238E27FC236}">
                <a16:creationId xmlns:a16="http://schemas.microsoft.com/office/drawing/2014/main" id="{8337B70D-3359-2AEE-652E-8A15684C48C6}"/>
              </a:ext>
            </a:extLst>
          </p:cNvPr>
          <p:cNvSpPr/>
          <p:nvPr/>
        </p:nvSpPr>
        <p:spPr>
          <a:xfrm rot="17989963">
            <a:off x="16419676" y="-820955"/>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7" name="Freeform 10">
            <a:extLst>
              <a:ext uri="{FF2B5EF4-FFF2-40B4-BE49-F238E27FC236}">
                <a16:creationId xmlns:a16="http://schemas.microsoft.com/office/drawing/2014/main" id="{2131868B-4147-4F7D-1E8C-F6A997FA247B}"/>
              </a:ext>
            </a:extLst>
          </p:cNvPr>
          <p:cNvSpPr/>
          <p:nvPr/>
        </p:nvSpPr>
        <p:spPr>
          <a:xfrm>
            <a:off x="-1336811" y="8734256"/>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8" name="Freeform 10">
            <a:extLst>
              <a:ext uri="{FF2B5EF4-FFF2-40B4-BE49-F238E27FC236}">
                <a16:creationId xmlns:a16="http://schemas.microsoft.com/office/drawing/2014/main" id="{2375EDAC-5493-179B-7CAC-8F20346E7977}"/>
              </a:ext>
            </a:extLst>
          </p:cNvPr>
          <p:cNvSpPr/>
          <p:nvPr/>
        </p:nvSpPr>
        <p:spPr>
          <a:xfrm>
            <a:off x="17952247" y="8803374"/>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40" name="TextBox 39">
            <a:extLst>
              <a:ext uri="{FF2B5EF4-FFF2-40B4-BE49-F238E27FC236}">
                <a16:creationId xmlns:a16="http://schemas.microsoft.com/office/drawing/2014/main" id="{026D9177-73A4-D9D3-AF41-B5B569066019}"/>
              </a:ext>
            </a:extLst>
          </p:cNvPr>
          <p:cNvSpPr txBox="1"/>
          <p:nvPr/>
        </p:nvSpPr>
        <p:spPr>
          <a:xfrm>
            <a:off x="-223882" y="1887627"/>
            <a:ext cx="7468717" cy="9931117"/>
          </a:xfrm>
          <a:prstGeom prst="rect">
            <a:avLst/>
          </a:prstGeom>
          <a:noFill/>
        </p:spPr>
        <p:txBody>
          <a:bodyPr wrap="square">
            <a:spAutoFit/>
          </a:bodyPr>
          <a:lstStyle/>
          <a:p>
            <a:pPr marL="457200" indent="-457200" algn="ctr">
              <a:lnSpc>
                <a:spcPts val="3907"/>
              </a:lnSpc>
              <a:buFont typeface="Wingdings" panose="05000000000000000000" pitchFamily="2" charset="2"/>
              <a:buChar char="v"/>
            </a:pPr>
            <a:r>
              <a:rPr lang="en-US" sz="2400" spc="-89" dirty="0">
                <a:solidFill>
                  <a:schemeClr val="accent5">
                    <a:lumMod val="50000"/>
                  </a:schemeClr>
                </a:solidFill>
                <a:latin typeface="มอนตี้ Bold"/>
              </a:rPr>
              <a:t>Free will- also comes with personal responsibility</a:t>
            </a:r>
          </a:p>
          <a:p>
            <a:pPr marL="457200" indent="-457200" algn="ctr">
              <a:lnSpc>
                <a:spcPts val="3907"/>
              </a:lnSpc>
              <a:buFont typeface="Wingdings" panose="05000000000000000000" pitchFamily="2" charset="2"/>
              <a:buChar char="v"/>
            </a:pPr>
            <a:endParaRPr lang="en-US" sz="2400" spc="-89" dirty="0">
              <a:solidFill>
                <a:schemeClr val="accent5">
                  <a:lumMod val="50000"/>
                </a:schemeClr>
              </a:solidFill>
              <a:latin typeface="มอนตี้ Bold"/>
            </a:endParaRPr>
          </a:p>
          <a:p>
            <a:pPr marL="457200" indent="-457200" algn="ctr">
              <a:lnSpc>
                <a:spcPts val="3907"/>
              </a:lnSpc>
              <a:buFont typeface="Wingdings" panose="05000000000000000000" pitchFamily="2" charset="2"/>
              <a:buChar char="v"/>
            </a:pPr>
            <a:r>
              <a:rPr lang="en-US" sz="2400" spc="-89" dirty="0">
                <a:solidFill>
                  <a:schemeClr val="accent5">
                    <a:lumMod val="50000"/>
                  </a:schemeClr>
                </a:solidFill>
                <a:latin typeface="มอนตี้ Bold"/>
              </a:rPr>
              <a:t>Open Dialogue with other humans for feedback, self-acceptance, and self-actualization</a:t>
            </a:r>
            <a:br>
              <a:rPr lang="en-US" sz="2400" spc="-89" dirty="0">
                <a:solidFill>
                  <a:schemeClr val="accent5">
                    <a:lumMod val="50000"/>
                  </a:schemeClr>
                </a:solidFill>
                <a:latin typeface="มอนตี้ Bold"/>
              </a:rPr>
            </a:br>
            <a:endParaRPr lang="en-US" sz="2400" spc="-89" dirty="0">
              <a:solidFill>
                <a:schemeClr val="accent5">
                  <a:lumMod val="50000"/>
                </a:schemeClr>
              </a:solidFill>
              <a:latin typeface="มอนตี้ Bold"/>
            </a:endParaRPr>
          </a:p>
          <a:p>
            <a:pPr marL="457200" indent="-457200" algn="ctr">
              <a:lnSpc>
                <a:spcPts val="3907"/>
              </a:lnSpc>
              <a:buFont typeface="Wingdings" panose="05000000000000000000" pitchFamily="2" charset="2"/>
              <a:buChar char="v"/>
            </a:pPr>
            <a:r>
              <a:rPr lang="en-US" sz="2400" spc="-89" dirty="0">
                <a:solidFill>
                  <a:schemeClr val="accent5">
                    <a:lumMod val="50000"/>
                  </a:schemeClr>
                </a:solidFill>
                <a:latin typeface="มอนตี้ Bold"/>
              </a:rPr>
              <a:t>Experiences are the highest authority </a:t>
            </a:r>
            <a:br>
              <a:rPr lang="en-US" sz="2400" spc="-89" dirty="0">
                <a:solidFill>
                  <a:schemeClr val="accent5">
                    <a:lumMod val="50000"/>
                  </a:schemeClr>
                </a:solidFill>
                <a:latin typeface="มอนตี้ Bold"/>
              </a:rPr>
            </a:br>
            <a:endParaRPr lang="en-US" sz="2400" spc="-89" dirty="0">
              <a:solidFill>
                <a:schemeClr val="accent5">
                  <a:lumMod val="50000"/>
                </a:schemeClr>
              </a:solidFill>
              <a:latin typeface="มอนตี้ Bold"/>
            </a:endParaRPr>
          </a:p>
          <a:p>
            <a:pPr marL="457200" indent="-457200" algn="ctr">
              <a:lnSpc>
                <a:spcPts val="3907"/>
              </a:lnSpc>
              <a:buFont typeface="Wingdings" panose="05000000000000000000" pitchFamily="2" charset="2"/>
              <a:buChar char="v"/>
            </a:pPr>
            <a:r>
              <a:rPr lang="en-US" sz="2400" spc="-89" dirty="0">
                <a:solidFill>
                  <a:schemeClr val="accent5">
                    <a:lumMod val="50000"/>
                  </a:schemeClr>
                </a:solidFill>
                <a:latin typeface="มอนตี้ Bold"/>
              </a:rPr>
              <a:t>Be fully present in the immediate moment</a:t>
            </a:r>
            <a:br>
              <a:rPr lang="en-US" sz="2400" spc="-89" dirty="0">
                <a:solidFill>
                  <a:schemeClr val="accent5">
                    <a:lumMod val="50000"/>
                  </a:schemeClr>
                </a:solidFill>
                <a:latin typeface="มอนตี้ Bold"/>
              </a:rPr>
            </a:br>
            <a:endParaRPr lang="en-US" sz="2400" spc="-89" dirty="0">
              <a:solidFill>
                <a:schemeClr val="accent5">
                  <a:lumMod val="50000"/>
                </a:schemeClr>
              </a:solidFill>
              <a:latin typeface="มอนตี้ Bold"/>
            </a:endParaRPr>
          </a:p>
          <a:p>
            <a:pPr marL="457200" indent="-457200" algn="ctr">
              <a:lnSpc>
                <a:spcPts val="3907"/>
              </a:lnSpc>
              <a:buFont typeface="Wingdings" panose="05000000000000000000" pitchFamily="2" charset="2"/>
              <a:buChar char="v"/>
            </a:pPr>
            <a:r>
              <a:rPr lang="en-US" sz="2400" spc="-89" dirty="0">
                <a:solidFill>
                  <a:schemeClr val="accent5">
                    <a:lumMod val="50000"/>
                  </a:schemeClr>
                </a:solidFill>
                <a:latin typeface="มอนตี้ Bold"/>
              </a:rPr>
              <a:t>Be the change you wish to see</a:t>
            </a:r>
            <a:br>
              <a:rPr lang="en-US" sz="2400" spc="-89" dirty="0">
                <a:solidFill>
                  <a:schemeClr val="accent5">
                    <a:lumMod val="50000"/>
                  </a:schemeClr>
                </a:solidFill>
                <a:latin typeface="มอนตี้ Bold"/>
              </a:rPr>
            </a:br>
            <a:endParaRPr lang="en-US" sz="2400" spc="-89" dirty="0">
              <a:solidFill>
                <a:schemeClr val="accent5">
                  <a:lumMod val="50000"/>
                </a:schemeClr>
              </a:solidFill>
              <a:latin typeface="มอนตี้ Bold"/>
            </a:endParaRPr>
          </a:p>
          <a:p>
            <a:pPr marL="457200" indent="-457200" algn="ctr">
              <a:lnSpc>
                <a:spcPts val="3907"/>
              </a:lnSpc>
              <a:buFont typeface="Wingdings" panose="05000000000000000000" pitchFamily="2" charset="2"/>
              <a:buChar char="v"/>
            </a:pPr>
            <a:r>
              <a:rPr lang="en-US" sz="2400" spc="-89" dirty="0">
                <a:solidFill>
                  <a:schemeClr val="accent5">
                    <a:lumMod val="50000"/>
                  </a:schemeClr>
                </a:solidFill>
                <a:latin typeface="มอนตี้ Bold"/>
              </a:rPr>
              <a:t>Accept limitations that come</a:t>
            </a:r>
            <a:br>
              <a:rPr lang="en-US" sz="2400" spc="-89" dirty="0">
                <a:solidFill>
                  <a:schemeClr val="accent5">
                    <a:lumMod val="50000"/>
                  </a:schemeClr>
                </a:solidFill>
                <a:latin typeface="มอนตี้ Bold"/>
              </a:rPr>
            </a:br>
            <a:r>
              <a:rPr lang="en-US" sz="2400" spc="-89" dirty="0">
                <a:solidFill>
                  <a:schemeClr val="accent5">
                    <a:lumMod val="50000"/>
                  </a:schemeClr>
                </a:solidFill>
                <a:latin typeface="มอนตี้ Bold"/>
              </a:rPr>
              <a:t> in life </a:t>
            </a:r>
          </a:p>
          <a:p>
            <a:pPr marL="571500" indent="-571500">
              <a:lnSpc>
                <a:spcPts val="12408"/>
              </a:lnSpc>
              <a:buFont typeface="Wingdings" panose="05000000000000000000" pitchFamily="2" charset="2"/>
              <a:buChar char="v"/>
            </a:pPr>
            <a:endParaRPr lang="en-US" b="1" spc="463" dirty="0">
              <a:solidFill>
                <a:schemeClr val="accent5">
                  <a:lumMod val="50000"/>
                </a:schemeClr>
              </a:solidFill>
              <a:latin typeface="Lucky Bones"/>
            </a:endParaRPr>
          </a:p>
          <a:p>
            <a:pPr marL="571500" indent="-571500">
              <a:lnSpc>
                <a:spcPts val="12408"/>
              </a:lnSpc>
              <a:buFont typeface="Wingdings" panose="05000000000000000000" pitchFamily="2" charset="2"/>
              <a:buChar char="v"/>
            </a:pPr>
            <a:endParaRPr lang="en-US" b="1" spc="463" dirty="0">
              <a:solidFill>
                <a:schemeClr val="accent5">
                  <a:lumMod val="50000"/>
                </a:schemeClr>
              </a:solidFill>
              <a:latin typeface="Lucky Bones"/>
            </a:endParaRPr>
          </a:p>
        </p:txBody>
      </p:sp>
      <p:sp>
        <p:nvSpPr>
          <p:cNvPr id="46" name="TextBox 45">
            <a:extLst>
              <a:ext uri="{FF2B5EF4-FFF2-40B4-BE49-F238E27FC236}">
                <a16:creationId xmlns:a16="http://schemas.microsoft.com/office/drawing/2014/main" id="{F6C76709-8792-DF0A-6318-5E58814E6355}"/>
              </a:ext>
            </a:extLst>
          </p:cNvPr>
          <p:cNvSpPr txBox="1"/>
          <p:nvPr/>
        </p:nvSpPr>
        <p:spPr>
          <a:xfrm>
            <a:off x="8844641" y="2250749"/>
            <a:ext cx="10737272" cy="3007233"/>
          </a:xfrm>
          <a:prstGeom prst="rect">
            <a:avLst/>
          </a:prstGeom>
          <a:noFill/>
        </p:spPr>
        <p:txBody>
          <a:bodyPr wrap="square">
            <a:spAutoFit/>
          </a:bodyPr>
          <a:lstStyle/>
          <a:p>
            <a:pPr marL="571500" indent="-571500">
              <a:lnSpc>
                <a:spcPts val="12408"/>
              </a:lnSpc>
              <a:buFont typeface="Wingdings" panose="05000000000000000000" pitchFamily="2" charset="2"/>
              <a:buChar char="v"/>
            </a:pPr>
            <a:endParaRPr lang="en-US" sz="4000" b="1" spc="463" dirty="0">
              <a:solidFill>
                <a:srgbClr val="FAB30C"/>
              </a:solidFill>
              <a:latin typeface="Lucky Bones"/>
            </a:endParaRPr>
          </a:p>
          <a:p>
            <a:pPr marL="571500" indent="-571500">
              <a:lnSpc>
                <a:spcPts val="12408"/>
              </a:lnSpc>
              <a:buFont typeface="Wingdings" panose="05000000000000000000" pitchFamily="2" charset="2"/>
              <a:buChar char="v"/>
            </a:pPr>
            <a:endParaRPr lang="en-US" sz="4400" b="1" spc="463" dirty="0">
              <a:solidFill>
                <a:srgbClr val="FAB30C"/>
              </a:solidFill>
              <a:latin typeface="Lucky Bones"/>
            </a:endParaRPr>
          </a:p>
        </p:txBody>
      </p:sp>
      <p:grpSp>
        <p:nvGrpSpPr>
          <p:cNvPr id="3" name="Group 16">
            <a:extLst>
              <a:ext uri="{FF2B5EF4-FFF2-40B4-BE49-F238E27FC236}">
                <a16:creationId xmlns:a16="http://schemas.microsoft.com/office/drawing/2014/main" id="{1E4E4BA0-4A62-1EEA-6F6B-7DA9159F3883}"/>
              </a:ext>
            </a:extLst>
          </p:cNvPr>
          <p:cNvGrpSpPr/>
          <p:nvPr/>
        </p:nvGrpSpPr>
        <p:grpSpPr>
          <a:xfrm>
            <a:off x="1424112" y="593255"/>
            <a:ext cx="4976688" cy="1196129"/>
            <a:chOff x="-447760" y="-337341"/>
            <a:chExt cx="1310733" cy="315030"/>
          </a:xfrm>
        </p:grpSpPr>
        <p:sp>
          <p:nvSpPr>
            <p:cNvPr id="4" name="Freeform 17">
              <a:extLst>
                <a:ext uri="{FF2B5EF4-FFF2-40B4-BE49-F238E27FC236}">
                  <a16:creationId xmlns:a16="http://schemas.microsoft.com/office/drawing/2014/main" id="{1D61CCDF-DC55-FE7D-C970-916DB7B51A58}"/>
                </a:ext>
              </a:extLst>
            </p:cNvPr>
            <p:cNvSpPr/>
            <p:nvPr/>
          </p:nvSpPr>
          <p:spPr>
            <a:xfrm>
              <a:off x="-447760" y="-292974"/>
              <a:ext cx="1310733" cy="248355"/>
            </a:xfrm>
            <a:custGeom>
              <a:avLst/>
              <a:gdLst/>
              <a:ahLst/>
              <a:cxnLst/>
              <a:rect l="l" t="t" r="r" b="b"/>
              <a:pathLst>
                <a:path w="1092021" h="248355">
                  <a:moveTo>
                    <a:pt x="46680" y="0"/>
                  </a:moveTo>
                  <a:lnTo>
                    <a:pt x="1045341" y="0"/>
                  </a:lnTo>
                  <a:cubicBezTo>
                    <a:pt x="1057721" y="0"/>
                    <a:pt x="1069594" y="4918"/>
                    <a:pt x="1078348" y="13672"/>
                  </a:cubicBezTo>
                  <a:cubicBezTo>
                    <a:pt x="1087103" y="22426"/>
                    <a:pt x="1092021" y="34300"/>
                    <a:pt x="1092021" y="46680"/>
                  </a:cubicBezTo>
                  <a:lnTo>
                    <a:pt x="1092021" y="201675"/>
                  </a:lnTo>
                  <a:cubicBezTo>
                    <a:pt x="1092021" y="214055"/>
                    <a:pt x="1087103" y="225928"/>
                    <a:pt x="1078348" y="234683"/>
                  </a:cubicBezTo>
                  <a:cubicBezTo>
                    <a:pt x="1069594" y="243437"/>
                    <a:pt x="1057721" y="248355"/>
                    <a:pt x="1045341" y="248355"/>
                  </a:cubicBezTo>
                  <a:lnTo>
                    <a:pt x="46680" y="248355"/>
                  </a:lnTo>
                  <a:cubicBezTo>
                    <a:pt x="34300" y="248355"/>
                    <a:pt x="22426" y="243437"/>
                    <a:pt x="13672" y="234683"/>
                  </a:cubicBezTo>
                  <a:cubicBezTo>
                    <a:pt x="4918" y="225928"/>
                    <a:pt x="0" y="214055"/>
                    <a:pt x="0" y="201675"/>
                  </a:cubicBezTo>
                  <a:lnTo>
                    <a:pt x="0" y="46680"/>
                  </a:lnTo>
                  <a:cubicBezTo>
                    <a:pt x="0" y="34300"/>
                    <a:pt x="4918" y="22426"/>
                    <a:pt x="13672" y="13672"/>
                  </a:cubicBezTo>
                  <a:cubicBezTo>
                    <a:pt x="22426" y="4918"/>
                    <a:pt x="34300" y="0"/>
                    <a:pt x="46680" y="0"/>
                  </a:cubicBezTo>
                  <a:close/>
                </a:path>
              </a:pathLst>
            </a:custGeom>
            <a:solidFill>
              <a:srgbClr val="FDBFD5"/>
            </a:solidFill>
            <a:ln cap="rnd">
              <a:noFill/>
              <a:prstDash val="solid"/>
              <a:round/>
            </a:ln>
          </p:spPr>
          <p:txBody>
            <a:bodyPr/>
            <a:lstStyle/>
            <a:p>
              <a:endParaRPr lang="en-US"/>
            </a:p>
          </p:txBody>
        </p:sp>
        <p:sp>
          <p:nvSpPr>
            <p:cNvPr id="5" name="TextBox 18">
              <a:extLst>
                <a:ext uri="{FF2B5EF4-FFF2-40B4-BE49-F238E27FC236}">
                  <a16:creationId xmlns:a16="http://schemas.microsoft.com/office/drawing/2014/main" id="{A68E51DE-19B4-05C5-6E10-D72ADBA777A3}"/>
                </a:ext>
              </a:extLst>
            </p:cNvPr>
            <p:cNvSpPr txBox="1"/>
            <p:nvPr/>
          </p:nvSpPr>
          <p:spPr>
            <a:xfrm>
              <a:off x="-373676" y="-337341"/>
              <a:ext cx="1092021"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Healthy Functioning</a:t>
              </a:r>
            </a:p>
          </p:txBody>
        </p:sp>
      </p:grpSp>
      <p:grpSp>
        <p:nvGrpSpPr>
          <p:cNvPr id="9" name="Group 16">
            <a:extLst>
              <a:ext uri="{FF2B5EF4-FFF2-40B4-BE49-F238E27FC236}">
                <a16:creationId xmlns:a16="http://schemas.microsoft.com/office/drawing/2014/main" id="{3333800C-9E31-6957-713F-3F2DEA9BB9A2}"/>
              </a:ext>
            </a:extLst>
          </p:cNvPr>
          <p:cNvGrpSpPr/>
          <p:nvPr/>
        </p:nvGrpSpPr>
        <p:grpSpPr>
          <a:xfrm>
            <a:off x="10412142" y="666879"/>
            <a:ext cx="6044002" cy="1196128"/>
            <a:chOff x="38016" y="-56169"/>
            <a:chExt cx="1094129" cy="315030"/>
          </a:xfrm>
        </p:grpSpPr>
        <p:sp>
          <p:nvSpPr>
            <p:cNvPr id="10" name="Freeform 17">
              <a:extLst>
                <a:ext uri="{FF2B5EF4-FFF2-40B4-BE49-F238E27FC236}">
                  <a16:creationId xmlns:a16="http://schemas.microsoft.com/office/drawing/2014/main" id="{E1585E2A-0522-7CD9-D8F9-14673DCDC794}"/>
                </a:ext>
              </a:extLst>
            </p:cNvPr>
            <p:cNvSpPr/>
            <p:nvPr/>
          </p:nvSpPr>
          <p:spPr>
            <a:xfrm>
              <a:off x="38016" y="-22832"/>
              <a:ext cx="1092021" cy="248355"/>
            </a:xfrm>
            <a:custGeom>
              <a:avLst/>
              <a:gdLst/>
              <a:ahLst/>
              <a:cxnLst/>
              <a:rect l="l" t="t" r="r" b="b"/>
              <a:pathLst>
                <a:path w="1092021" h="248355">
                  <a:moveTo>
                    <a:pt x="46680" y="0"/>
                  </a:moveTo>
                  <a:lnTo>
                    <a:pt x="1045341" y="0"/>
                  </a:lnTo>
                  <a:cubicBezTo>
                    <a:pt x="1057721" y="0"/>
                    <a:pt x="1069594" y="4918"/>
                    <a:pt x="1078348" y="13672"/>
                  </a:cubicBezTo>
                  <a:cubicBezTo>
                    <a:pt x="1087103" y="22426"/>
                    <a:pt x="1092021" y="34300"/>
                    <a:pt x="1092021" y="46680"/>
                  </a:cubicBezTo>
                  <a:lnTo>
                    <a:pt x="1092021" y="201675"/>
                  </a:lnTo>
                  <a:cubicBezTo>
                    <a:pt x="1092021" y="214055"/>
                    <a:pt x="1087103" y="225928"/>
                    <a:pt x="1078348" y="234683"/>
                  </a:cubicBezTo>
                  <a:cubicBezTo>
                    <a:pt x="1069594" y="243437"/>
                    <a:pt x="1057721" y="248355"/>
                    <a:pt x="1045341" y="248355"/>
                  </a:cubicBezTo>
                  <a:lnTo>
                    <a:pt x="46680" y="248355"/>
                  </a:lnTo>
                  <a:cubicBezTo>
                    <a:pt x="34300" y="248355"/>
                    <a:pt x="22426" y="243437"/>
                    <a:pt x="13672" y="234683"/>
                  </a:cubicBezTo>
                  <a:cubicBezTo>
                    <a:pt x="4918" y="225928"/>
                    <a:pt x="0" y="214055"/>
                    <a:pt x="0" y="201675"/>
                  </a:cubicBezTo>
                  <a:lnTo>
                    <a:pt x="0" y="46680"/>
                  </a:lnTo>
                  <a:cubicBezTo>
                    <a:pt x="0" y="34300"/>
                    <a:pt x="4918" y="22426"/>
                    <a:pt x="13672" y="13672"/>
                  </a:cubicBezTo>
                  <a:cubicBezTo>
                    <a:pt x="22426" y="4918"/>
                    <a:pt x="34300" y="0"/>
                    <a:pt x="46680" y="0"/>
                  </a:cubicBezTo>
                  <a:close/>
                </a:path>
              </a:pathLst>
            </a:custGeom>
            <a:solidFill>
              <a:srgbClr val="FDBFD5"/>
            </a:solidFill>
            <a:ln cap="rnd">
              <a:noFill/>
              <a:prstDash val="solid"/>
              <a:round/>
            </a:ln>
          </p:spPr>
          <p:txBody>
            <a:bodyPr/>
            <a:lstStyle/>
            <a:p>
              <a:endParaRPr lang="en-US"/>
            </a:p>
          </p:txBody>
        </p:sp>
        <p:sp>
          <p:nvSpPr>
            <p:cNvPr id="11" name="TextBox 18">
              <a:extLst>
                <a:ext uri="{FF2B5EF4-FFF2-40B4-BE49-F238E27FC236}">
                  <a16:creationId xmlns:a16="http://schemas.microsoft.com/office/drawing/2014/main" id="{AF9B38FA-7769-7353-092E-C9D228DC5D1D}"/>
                </a:ext>
              </a:extLst>
            </p:cNvPr>
            <p:cNvSpPr txBox="1"/>
            <p:nvPr/>
          </p:nvSpPr>
          <p:spPr>
            <a:xfrm>
              <a:off x="40124" y="-56169"/>
              <a:ext cx="1092021"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Unhealthy Functioning</a:t>
              </a:r>
            </a:p>
          </p:txBody>
        </p:sp>
      </p:grpSp>
      <p:sp>
        <p:nvSpPr>
          <p:cNvPr id="13" name="TextBox 12">
            <a:extLst>
              <a:ext uri="{FF2B5EF4-FFF2-40B4-BE49-F238E27FC236}">
                <a16:creationId xmlns:a16="http://schemas.microsoft.com/office/drawing/2014/main" id="{A0C1FE77-01B7-A9D2-E32D-E8DC4B100A40}"/>
              </a:ext>
            </a:extLst>
          </p:cNvPr>
          <p:cNvSpPr txBox="1"/>
          <p:nvPr/>
        </p:nvSpPr>
        <p:spPr>
          <a:xfrm>
            <a:off x="6947703" y="3139508"/>
            <a:ext cx="11984180" cy="4537781"/>
          </a:xfrm>
          <a:prstGeom prst="rect">
            <a:avLst/>
          </a:prstGeom>
          <a:noFill/>
        </p:spPr>
        <p:txBody>
          <a:bodyPr wrap="square">
            <a:spAutoFit/>
          </a:bodyPr>
          <a:lstStyle/>
          <a:p>
            <a:pPr marL="457200" indent="-457200" algn="ctr">
              <a:lnSpc>
                <a:spcPts val="3907"/>
              </a:lnSpc>
              <a:buFont typeface="Wingdings" panose="05000000000000000000" pitchFamily="2" charset="2"/>
              <a:buChar char="v"/>
            </a:pPr>
            <a:r>
              <a:rPr lang="en-US" sz="3200" spc="-89" dirty="0">
                <a:solidFill>
                  <a:schemeClr val="accent5">
                    <a:lumMod val="50000"/>
                  </a:schemeClr>
                </a:solidFill>
                <a:latin typeface="มอนตี้ Bold"/>
              </a:rPr>
              <a:t>Demands (“I must”)</a:t>
            </a:r>
            <a:br>
              <a:rPr lang="en-US" sz="3200" spc="-89" dirty="0">
                <a:solidFill>
                  <a:schemeClr val="accent5">
                    <a:lumMod val="50000"/>
                  </a:schemeClr>
                </a:solidFill>
                <a:latin typeface="มอนตี้ Bold"/>
              </a:rPr>
            </a:br>
            <a:endParaRPr lang="en-US" sz="3200" spc="-89" dirty="0">
              <a:solidFill>
                <a:schemeClr val="accent5">
                  <a:lumMod val="50000"/>
                </a:schemeClr>
              </a:solidFill>
              <a:latin typeface="มอนตี้ Bold"/>
            </a:endParaRPr>
          </a:p>
          <a:p>
            <a:pPr marL="457200" indent="-457200" algn="ctr">
              <a:lnSpc>
                <a:spcPts val="3907"/>
              </a:lnSpc>
              <a:buFont typeface="Wingdings" panose="05000000000000000000" pitchFamily="2" charset="2"/>
              <a:buChar char="v"/>
            </a:pPr>
            <a:r>
              <a:rPr lang="en-US" sz="3200" spc="-89" dirty="0">
                <a:solidFill>
                  <a:schemeClr val="accent5">
                    <a:lumMod val="50000"/>
                  </a:schemeClr>
                </a:solidFill>
                <a:latin typeface="มอนตี้ Bold"/>
              </a:rPr>
              <a:t>Awfulizing beliefs</a:t>
            </a:r>
            <a:br>
              <a:rPr lang="en-US" sz="3200" spc="-89" dirty="0">
                <a:solidFill>
                  <a:schemeClr val="accent5">
                    <a:lumMod val="50000"/>
                  </a:schemeClr>
                </a:solidFill>
                <a:latin typeface="มอนตี้ Bold"/>
              </a:rPr>
            </a:br>
            <a:endParaRPr lang="en-US" sz="3200" spc="-89" dirty="0">
              <a:solidFill>
                <a:schemeClr val="accent5">
                  <a:lumMod val="50000"/>
                </a:schemeClr>
              </a:solidFill>
              <a:latin typeface="มอนตี้ Bold"/>
            </a:endParaRPr>
          </a:p>
          <a:p>
            <a:pPr marL="457200" indent="-457200" algn="ctr">
              <a:lnSpc>
                <a:spcPts val="3907"/>
              </a:lnSpc>
              <a:buFont typeface="Wingdings" panose="05000000000000000000" pitchFamily="2" charset="2"/>
              <a:buChar char="v"/>
            </a:pPr>
            <a:r>
              <a:rPr lang="en-US" sz="3200" spc="-89" dirty="0">
                <a:solidFill>
                  <a:schemeClr val="accent5">
                    <a:lumMod val="50000"/>
                  </a:schemeClr>
                </a:solidFill>
                <a:latin typeface="มอนตี้ Bold"/>
              </a:rPr>
              <a:t>Lower frustration tolerance beliefs</a:t>
            </a:r>
            <a:br>
              <a:rPr lang="en-US" sz="3200" spc="-89" dirty="0">
                <a:solidFill>
                  <a:schemeClr val="accent5">
                    <a:lumMod val="50000"/>
                  </a:schemeClr>
                </a:solidFill>
                <a:latin typeface="มอนตี้ Bold"/>
              </a:rPr>
            </a:br>
            <a:endParaRPr lang="en-US" sz="3200" spc="-89" dirty="0">
              <a:solidFill>
                <a:schemeClr val="accent5">
                  <a:lumMod val="50000"/>
                </a:schemeClr>
              </a:solidFill>
              <a:latin typeface="มอนตี้ Bold"/>
            </a:endParaRPr>
          </a:p>
          <a:p>
            <a:pPr marL="457200" indent="-457200" algn="ctr">
              <a:lnSpc>
                <a:spcPts val="3907"/>
              </a:lnSpc>
              <a:buFont typeface="Wingdings" panose="05000000000000000000" pitchFamily="2" charset="2"/>
              <a:buChar char="v"/>
            </a:pPr>
            <a:r>
              <a:rPr lang="en-US" sz="3200" spc="-89" dirty="0">
                <a:solidFill>
                  <a:schemeClr val="accent5">
                    <a:lumMod val="50000"/>
                  </a:schemeClr>
                </a:solidFill>
                <a:latin typeface="มอนตี้ Bold"/>
              </a:rPr>
              <a:t>Depreciation beliefs</a:t>
            </a:r>
          </a:p>
          <a:p>
            <a:pPr marL="457200" indent="-457200" algn="ctr">
              <a:lnSpc>
                <a:spcPts val="3907"/>
              </a:lnSpc>
              <a:buFont typeface="Wingdings" panose="05000000000000000000" pitchFamily="2" charset="2"/>
              <a:buChar char="v"/>
            </a:pPr>
            <a:endParaRPr lang="en-US" spc="-89" dirty="0">
              <a:solidFill>
                <a:schemeClr val="accent5"/>
              </a:solidFill>
              <a:latin typeface="มอนตี้ Bold"/>
            </a:endParaRPr>
          </a:p>
          <a:p>
            <a:pPr marL="457200" indent="-457200" algn="ctr">
              <a:lnSpc>
                <a:spcPts val="3907"/>
              </a:lnSpc>
              <a:buFont typeface="Wingdings" panose="05000000000000000000" pitchFamily="2" charset="2"/>
              <a:buChar char="v"/>
            </a:pPr>
            <a:endParaRPr lang="en-US" sz="1800" spc="-89" dirty="0">
              <a:solidFill>
                <a:schemeClr val="accent5"/>
              </a:solidFill>
              <a:latin typeface="มอนตี้ Bold"/>
            </a:endParaRPr>
          </a:p>
        </p:txBody>
      </p:sp>
      <p:sp>
        <p:nvSpPr>
          <p:cNvPr id="15" name="TextBox 14">
            <a:extLst>
              <a:ext uri="{FF2B5EF4-FFF2-40B4-BE49-F238E27FC236}">
                <a16:creationId xmlns:a16="http://schemas.microsoft.com/office/drawing/2014/main" id="{1FB329F5-D199-2965-E56A-F9BD4DE0C03B}"/>
              </a:ext>
            </a:extLst>
          </p:cNvPr>
          <p:cNvSpPr txBox="1"/>
          <p:nvPr/>
        </p:nvSpPr>
        <p:spPr>
          <a:xfrm>
            <a:off x="-533400" y="9725595"/>
            <a:ext cx="11983064" cy="646331"/>
          </a:xfrm>
          <a:prstGeom prst="rect">
            <a:avLst/>
          </a:prstGeom>
          <a:noFill/>
        </p:spPr>
        <p:txBody>
          <a:bodyPr wrap="square">
            <a:spAutoFit/>
          </a:bodyPr>
          <a:lstStyle/>
          <a:p>
            <a:r>
              <a:rPr lang="en-US" sz="1800" dirty="0">
                <a:effectLst/>
                <a:latin typeface="Aptos" panose="020B0004020202020204" pitchFamily="34" charset="0"/>
                <a:ea typeface="Aptos" panose="020B0004020202020204" pitchFamily="34" charset="0"/>
                <a:cs typeface="Aptos" panose="020B0004020202020204" pitchFamily="34" charset="0"/>
              </a:rPr>
              <a:t> (Ellis, 2017).</a:t>
            </a:r>
            <a:endParaRPr lang="en-US" sz="1800" kern="0" dirty="0">
              <a:effectLst/>
              <a:latin typeface="Aptos" panose="020B0004020202020204" pitchFamily="34" charset="0"/>
              <a:ea typeface="Calibri" panose="020F0502020204030204" pitchFamily="34" charset="0"/>
              <a:cs typeface="Aptos" panose="020B0004020202020204" pitchFamily="34" charset="0"/>
            </a:endParaRPr>
          </a:p>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sz="1800" dirty="0">
              <a:ea typeface="+mn-lt"/>
              <a:cs typeface="+mn-lt"/>
            </a:endParaRPr>
          </a:p>
        </p:txBody>
      </p:sp>
    </p:spTree>
    <p:extLst>
      <p:ext uri="{BB962C8B-B14F-4D97-AF65-F5344CB8AC3E}">
        <p14:creationId xmlns:p14="http://schemas.microsoft.com/office/powerpoint/2010/main" val="3214594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156191" y="-490801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552149" y="1028700"/>
            <a:ext cx="15183701" cy="8229600"/>
            <a:chOff x="0" y="0"/>
            <a:chExt cx="2935740" cy="1591178"/>
          </a:xfrm>
        </p:grpSpPr>
        <p:sp>
          <p:nvSpPr>
            <p:cNvPr id="4" name="Freeform 4"/>
            <p:cNvSpPr/>
            <p:nvPr/>
          </p:nvSpPr>
          <p:spPr>
            <a:xfrm>
              <a:off x="0" y="0"/>
              <a:ext cx="2935740" cy="1591178"/>
            </a:xfrm>
            <a:custGeom>
              <a:avLst/>
              <a:gdLst/>
              <a:ahLst/>
              <a:cxnLst/>
              <a:rect l="l" t="t" r="r" b="b"/>
              <a:pathLst>
                <a:path w="2935740" h="1591178">
                  <a:moveTo>
                    <a:pt x="24984" y="0"/>
                  </a:moveTo>
                  <a:lnTo>
                    <a:pt x="2910756" y="0"/>
                  </a:lnTo>
                  <a:cubicBezTo>
                    <a:pt x="2924554" y="0"/>
                    <a:pt x="2935740" y="11186"/>
                    <a:pt x="2935740" y="24984"/>
                  </a:cubicBezTo>
                  <a:lnTo>
                    <a:pt x="2935740" y="1566193"/>
                  </a:lnTo>
                  <a:cubicBezTo>
                    <a:pt x="2935740" y="1572820"/>
                    <a:pt x="2933108" y="1579174"/>
                    <a:pt x="2928422" y="1583860"/>
                  </a:cubicBezTo>
                  <a:cubicBezTo>
                    <a:pt x="2923737" y="1588545"/>
                    <a:pt x="2917382" y="1591178"/>
                    <a:pt x="2910756" y="1591178"/>
                  </a:cubicBezTo>
                  <a:lnTo>
                    <a:pt x="24984" y="1591178"/>
                  </a:lnTo>
                  <a:cubicBezTo>
                    <a:pt x="11186" y="1591178"/>
                    <a:pt x="0" y="1579992"/>
                    <a:pt x="0" y="1566193"/>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629278"/>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5184304" y="1323136"/>
            <a:ext cx="12003514" cy="5883402"/>
          </a:xfrm>
          <a:prstGeom prst="rect">
            <a:avLst/>
          </a:prstGeom>
        </p:spPr>
        <p:txBody>
          <a:bodyPr lIns="0" tIns="0" rIns="0" bIns="0" rtlCol="0" anchor="t">
            <a:spAutoFit/>
          </a:bodyPr>
          <a:lstStyle/>
          <a:p>
            <a:pPr algn="ctr">
              <a:lnSpc>
                <a:spcPts val="15369"/>
              </a:lnSpc>
            </a:pPr>
            <a:r>
              <a:rPr lang="en-US" sz="14100" spc="564" dirty="0">
                <a:solidFill>
                  <a:srgbClr val="FAB30C"/>
                </a:solidFill>
                <a:latin typeface="Lucky Bones"/>
              </a:rPr>
              <a:t>What do you know about REBT?</a:t>
            </a:r>
          </a:p>
        </p:txBody>
      </p:sp>
      <p:grpSp>
        <p:nvGrpSpPr>
          <p:cNvPr id="7" name="Group 7"/>
          <p:cNvGrpSpPr/>
          <p:nvPr/>
        </p:nvGrpSpPr>
        <p:grpSpPr>
          <a:xfrm>
            <a:off x="4434762" y="8631267"/>
            <a:ext cx="7944059" cy="1295399"/>
            <a:chOff x="0" y="0"/>
            <a:chExt cx="2092263" cy="341175"/>
          </a:xfrm>
        </p:grpSpPr>
        <p:sp>
          <p:nvSpPr>
            <p:cNvPr id="8" name="Freeform 8"/>
            <p:cNvSpPr/>
            <p:nvPr/>
          </p:nvSpPr>
          <p:spPr>
            <a:xfrm>
              <a:off x="0" y="0"/>
              <a:ext cx="2092262" cy="341175"/>
            </a:xfrm>
            <a:custGeom>
              <a:avLst/>
              <a:gdLst/>
              <a:ahLst/>
              <a:cxnLst/>
              <a:rect l="l" t="t" r="r" b="b"/>
              <a:pathLst>
                <a:path w="2092262" h="341175">
                  <a:moveTo>
                    <a:pt x="24364" y="0"/>
                  </a:moveTo>
                  <a:lnTo>
                    <a:pt x="2067899" y="0"/>
                  </a:lnTo>
                  <a:cubicBezTo>
                    <a:pt x="2081354" y="0"/>
                    <a:pt x="2092262" y="10908"/>
                    <a:pt x="2092262" y="24364"/>
                  </a:cubicBezTo>
                  <a:lnTo>
                    <a:pt x="2092262" y="316811"/>
                  </a:lnTo>
                  <a:cubicBezTo>
                    <a:pt x="2092262" y="323273"/>
                    <a:pt x="2089696" y="329470"/>
                    <a:pt x="2085126" y="334039"/>
                  </a:cubicBezTo>
                  <a:cubicBezTo>
                    <a:pt x="2080557" y="338608"/>
                    <a:pt x="2074360" y="341175"/>
                    <a:pt x="2067899" y="341175"/>
                  </a:cubicBezTo>
                  <a:lnTo>
                    <a:pt x="24364" y="341175"/>
                  </a:lnTo>
                  <a:cubicBezTo>
                    <a:pt x="10908" y="341175"/>
                    <a:pt x="0" y="330267"/>
                    <a:pt x="0" y="316811"/>
                  </a:cubicBezTo>
                  <a:lnTo>
                    <a:pt x="0" y="24364"/>
                  </a:lnTo>
                  <a:cubicBezTo>
                    <a:pt x="0" y="10908"/>
                    <a:pt x="10908" y="0"/>
                    <a:pt x="24364" y="0"/>
                  </a:cubicBezTo>
                  <a:close/>
                </a:path>
              </a:pathLst>
            </a:custGeom>
            <a:solidFill>
              <a:srgbClr val="FDBFD5"/>
            </a:solidFill>
            <a:ln w="85725" cap="rnd">
              <a:solidFill>
                <a:srgbClr val="984E11"/>
              </a:solidFill>
              <a:prstDash val="solid"/>
              <a:round/>
            </a:ln>
          </p:spPr>
          <p:txBody>
            <a:bodyPr/>
            <a:lstStyle/>
            <a:p>
              <a:endParaRPr lang="en-US"/>
            </a:p>
          </p:txBody>
        </p:sp>
        <p:sp>
          <p:nvSpPr>
            <p:cNvPr id="9" name="TextBox 9"/>
            <p:cNvSpPr txBox="1"/>
            <p:nvPr/>
          </p:nvSpPr>
          <p:spPr>
            <a:xfrm>
              <a:off x="0" y="-47625"/>
              <a:ext cx="2092263" cy="388800"/>
            </a:xfrm>
            <a:prstGeom prst="rect">
              <a:avLst/>
            </a:prstGeom>
          </p:spPr>
          <p:txBody>
            <a:bodyPr lIns="0" tIns="0" rIns="0" bIns="0" rtlCol="0" anchor="ctr"/>
            <a:lstStyle/>
            <a:p>
              <a:pPr algn="ctr">
                <a:lnSpc>
                  <a:spcPts val="3779"/>
                </a:lnSpc>
              </a:pPr>
              <a:r>
                <a:rPr lang="en-US" sz="2699" spc="159" dirty="0">
                  <a:solidFill>
                    <a:srgbClr val="984E11"/>
                  </a:solidFill>
                  <a:latin typeface="Tropika"/>
                </a:rPr>
                <a:t>HTTPS://WWW.BAAMBOOZLE.COM/GAME/2208181</a:t>
              </a:r>
            </a:p>
          </p:txBody>
        </p:sp>
      </p:grpSp>
      <p:sp>
        <p:nvSpPr>
          <p:cNvPr id="10" name="Freeform 10"/>
          <p:cNvSpPr/>
          <p:nvPr/>
        </p:nvSpPr>
        <p:spPr>
          <a:xfrm>
            <a:off x="1293959" y="1957108"/>
            <a:ext cx="1848285" cy="1848285"/>
          </a:xfrm>
          <a:custGeom>
            <a:avLst/>
            <a:gdLst/>
            <a:ahLst/>
            <a:cxnLst/>
            <a:rect l="l" t="t" r="r" b="b"/>
            <a:pathLst>
              <a:path w="1848285" h="1848285">
                <a:moveTo>
                  <a:pt x="0" y="0"/>
                </a:moveTo>
                <a:lnTo>
                  <a:pt x="1848284" y="0"/>
                </a:lnTo>
                <a:lnTo>
                  <a:pt x="1848284" y="1848285"/>
                </a:lnTo>
                <a:lnTo>
                  <a:pt x="0" y="18482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2749173" y="1365942"/>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0800000">
            <a:off x="14887566" y="6960164"/>
            <a:ext cx="1848285" cy="1848285"/>
          </a:xfrm>
          <a:custGeom>
            <a:avLst/>
            <a:gdLst/>
            <a:ahLst/>
            <a:cxnLst/>
            <a:rect l="l" t="t" r="r" b="b"/>
            <a:pathLst>
              <a:path w="1848285" h="1848285">
                <a:moveTo>
                  <a:pt x="0" y="0"/>
                </a:moveTo>
                <a:lnTo>
                  <a:pt x="1848285" y="0"/>
                </a:lnTo>
                <a:lnTo>
                  <a:pt x="1848285" y="1848285"/>
                </a:lnTo>
                <a:lnTo>
                  <a:pt x="0" y="18482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rot="-10800000">
            <a:off x="14098304" y="8217283"/>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1266" name="Picture 2" descr="What is REBT? |">
            <a:extLst>
              <a:ext uri="{FF2B5EF4-FFF2-40B4-BE49-F238E27FC236}">
                <a16:creationId xmlns:a16="http://schemas.microsoft.com/office/drawing/2014/main" id="{7F228E43-9790-A95A-E10C-9F7D9C9330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4672" y="5171637"/>
            <a:ext cx="6265185" cy="28652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51D501A-3B0A-0912-565E-9BA53158E635}"/>
              </a:ext>
            </a:extLst>
          </p:cNvPr>
          <p:cNvSpPr txBox="1"/>
          <p:nvPr/>
        </p:nvSpPr>
        <p:spPr>
          <a:xfrm>
            <a:off x="-715285" y="9283980"/>
            <a:ext cx="10051472" cy="1754326"/>
          </a:xfrm>
          <a:prstGeom prst="rect">
            <a:avLst/>
          </a:prstGeom>
          <a:noFill/>
        </p:spPr>
        <p:txBody>
          <a:bodyPr wrap="square">
            <a:spAutoFit/>
          </a:bodyPr>
          <a:lstStyle/>
          <a:p>
            <a:r>
              <a:rPr lang="en-US" sz="1800" kern="0" dirty="0">
                <a:effectLst/>
                <a:latin typeface="Aptos" panose="020B0004020202020204" pitchFamily="34" charset="0"/>
                <a:ea typeface="Calibri" panose="020F0502020204030204" pitchFamily="34" charset="0"/>
                <a:cs typeface="Aptos" panose="020B0004020202020204" pitchFamily="34" charset="0"/>
              </a:rPr>
              <a:t>(Ellis, 2017).</a:t>
            </a:r>
          </a:p>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kern="0" dirty="0">
              <a:latin typeface="Aptos" panose="020B0004020202020204" pitchFamily="34" charset="0"/>
              <a:ea typeface="Calibri" panose="020F0502020204030204" pitchFamily="34" charset="0"/>
              <a:cs typeface="Aptos" panose="020B0004020202020204" pitchFamily="34" charset="0"/>
            </a:endParaRPr>
          </a:p>
          <a:p>
            <a:r>
              <a:rPr lang="en-US" sz="1800" kern="0" dirty="0">
                <a:effectLst/>
                <a:latin typeface="Aptos" panose="020B0004020202020204" pitchFamily="34" charset="0"/>
                <a:ea typeface="Calibri" panose="020F0502020204030204" pitchFamily="34" charset="0"/>
                <a:cs typeface="Aptos" panose="020B0004020202020204" pitchFamily="34" charset="0"/>
              </a:rPr>
              <a:t>(Malhotra &amp; Kaur, 2015).</a:t>
            </a:r>
          </a:p>
          <a:p>
            <a:r>
              <a:rPr lang="en-US" sz="1800" kern="0" dirty="0">
                <a:effectLst/>
                <a:latin typeface="Aptos" panose="020B0004020202020204" pitchFamily="34" charset="0"/>
                <a:ea typeface="Calibri" panose="020F0502020204030204" pitchFamily="34" charset="0"/>
                <a:cs typeface="Aptos" panose="020B0004020202020204" pitchFamily="34" charset="0"/>
              </a:rPr>
              <a:t>(</a:t>
            </a:r>
            <a:r>
              <a:rPr lang="en-US" sz="1800" kern="0" dirty="0" err="1">
                <a:effectLst/>
                <a:latin typeface="Aptos" panose="020B0004020202020204" pitchFamily="34" charset="0"/>
                <a:ea typeface="Calibri" panose="020F0502020204030204" pitchFamily="34" charset="0"/>
                <a:cs typeface="Aptos" panose="020B0004020202020204" pitchFamily="34" charset="0"/>
              </a:rPr>
              <a:t>Oltean</a:t>
            </a:r>
            <a:r>
              <a:rPr lang="en-US" sz="1800" kern="0" dirty="0">
                <a:effectLst/>
                <a:latin typeface="Aptos" panose="020B0004020202020204" pitchFamily="34" charset="0"/>
                <a:ea typeface="Calibri" panose="020F0502020204030204" pitchFamily="34" charset="0"/>
                <a:cs typeface="Aptos" panose="020B0004020202020204" pitchFamily="34" charset="0"/>
              </a:rPr>
              <a:t> et al., 2018).</a:t>
            </a:r>
          </a:p>
          <a:p>
            <a:r>
              <a:rPr lang="en-US" sz="1800" kern="0" dirty="0">
                <a:effectLst/>
                <a:latin typeface="Aptos" panose="020B0004020202020204" pitchFamily="34" charset="0"/>
                <a:ea typeface="Calibri" panose="020F0502020204030204" pitchFamily="34" charset="0"/>
                <a:cs typeface="Aptos" panose="020B0004020202020204" pitchFamily="34" charset="0"/>
              </a:rPr>
              <a:t>("What is Rational Emotive Behavior Therapy (REBT)? - REBT Network," n.d.).</a:t>
            </a:r>
            <a:br>
              <a:rPr lang="en-US" sz="1800" kern="0" dirty="0">
                <a:effectLst/>
                <a:latin typeface="Aptos" panose="020B0004020202020204" pitchFamily="34" charset="0"/>
                <a:ea typeface="Calibri" panose="020F0502020204030204" pitchFamily="34" charset="0"/>
                <a:cs typeface="Aptos" panose="020B0004020202020204" pitchFamily="34" charset="0"/>
              </a:rPr>
            </a:b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996770" y="-490801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712785">
            <a:off x="15126612" y="-698406"/>
            <a:ext cx="3689018" cy="3195612"/>
          </a:xfrm>
          <a:custGeom>
            <a:avLst/>
            <a:gdLst/>
            <a:ahLst/>
            <a:cxnLst/>
            <a:rect l="l" t="t" r="r" b="b"/>
            <a:pathLst>
              <a:path w="3689018" h="3195612">
                <a:moveTo>
                  <a:pt x="0" y="0"/>
                </a:moveTo>
                <a:lnTo>
                  <a:pt x="3689018" y="0"/>
                </a:lnTo>
                <a:lnTo>
                  <a:pt x="3689018" y="3195612"/>
                </a:lnTo>
                <a:lnTo>
                  <a:pt x="0" y="31956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rot="-3650892">
            <a:off x="13636350" y="594366"/>
            <a:ext cx="2473638" cy="2142789"/>
          </a:xfrm>
          <a:custGeom>
            <a:avLst/>
            <a:gdLst/>
            <a:ahLst/>
            <a:cxnLst/>
            <a:rect l="l" t="t" r="r" b="b"/>
            <a:pathLst>
              <a:path w="2473638" h="2142789">
                <a:moveTo>
                  <a:pt x="0" y="0"/>
                </a:moveTo>
                <a:lnTo>
                  <a:pt x="2473638" y="0"/>
                </a:lnTo>
                <a:lnTo>
                  <a:pt x="2473638" y="2142788"/>
                </a:lnTo>
                <a:lnTo>
                  <a:pt x="0" y="2142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3610037">
            <a:off x="-1568726" y="6220496"/>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dirty="0"/>
          </a:p>
        </p:txBody>
      </p:sp>
      <p:sp>
        <p:nvSpPr>
          <p:cNvPr id="10" name="Freeform 10"/>
          <p:cNvSpPr/>
          <p:nvPr/>
        </p:nvSpPr>
        <p:spPr>
          <a:xfrm rot="-5400000">
            <a:off x="815758" y="8131961"/>
            <a:ext cx="2748456" cy="2380850"/>
          </a:xfrm>
          <a:custGeom>
            <a:avLst/>
            <a:gdLst/>
            <a:ahLst/>
            <a:cxnLst/>
            <a:rect l="l" t="t" r="r" b="b"/>
            <a:pathLst>
              <a:path w="2748456" h="2380850">
                <a:moveTo>
                  <a:pt x="0" y="0"/>
                </a:moveTo>
                <a:lnTo>
                  <a:pt x="2748456" y="0"/>
                </a:lnTo>
                <a:lnTo>
                  <a:pt x="2748456" y="2380850"/>
                </a:lnTo>
                <a:lnTo>
                  <a:pt x="0" y="23808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14" name="Picture 4" descr="Table&#10;&#10;Description automatically generated">
            <a:extLst>
              <a:ext uri="{FF2B5EF4-FFF2-40B4-BE49-F238E27FC236}">
                <a16:creationId xmlns:a16="http://schemas.microsoft.com/office/drawing/2014/main" id="{51487C9A-5F0D-01A5-3F71-0A63EB6721BB}"/>
              </a:ext>
            </a:extLst>
          </p:cNvPr>
          <p:cNvPicPr>
            <a:picLocks noChangeAspect="1"/>
          </p:cNvPicPr>
          <p:nvPr/>
        </p:nvPicPr>
        <p:blipFill>
          <a:blip r:embed="rId7"/>
          <a:stretch>
            <a:fillRect/>
          </a:stretch>
        </p:blipFill>
        <p:spPr>
          <a:xfrm>
            <a:off x="-385499" y="2609396"/>
            <a:ext cx="19058997" cy="4009588"/>
          </a:xfrm>
          <a:prstGeom prst="rect">
            <a:avLst/>
          </a:prstGeom>
        </p:spPr>
      </p:pic>
      <p:sp>
        <p:nvSpPr>
          <p:cNvPr id="16" name="TextBox 15">
            <a:extLst>
              <a:ext uri="{FF2B5EF4-FFF2-40B4-BE49-F238E27FC236}">
                <a16:creationId xmlns:a16="http://schemas.microsoft.com/office/drawing/2014/main" id="{239DE8DE-D35A-2741-0588-0287040A2CF2}"/>
              </a:ext>
            </a:extLst>
          </p:cNvPr>
          <p:cNvSpPr txBox="1"/>
          <p:nvPr/>
        </p:nvSpPr>
        <p:spPr>
          <a:xfrm>
            <a:off x="3505200" y="8682494"/>
            <a:ext cx="12425084" cy="369332"/>
          </a:xfrm>
          <a:prstGeom prst="rect">
            <a:avLst/>
          </a:prstGeom>
          <a:noFill/>
        </p:spPr>
        <p:txBody>
          <a:bodyPr wrap="square">
            <a:spAutoFit/>
          </a:bodyPr>
          <a:lstStyle/>
          <a:p>
            <a:r>
              <a:rPr lang="en-US" dirty="0"/>
              <a:t>Table 10.2 Principles That Differentiate Healthy and Unhealthy Negative Emotions (Fall et at., 2023, p.338)</a:t>
            </a:r>
          </a:p>
        </p:txBody>
      </p:sp>
    </p:spTree>
    <p:extLst>
      <p:ext uri="{BB962C8B-B14F-4D97-AF65-F5344CB8AC3E}">
        <p14:creationId xmlns:p14="http://schemas.microsoft.com/office/powerpoint/2010/main" val="2863741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996770" y="-490801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rot="-3650892">
            <a:off x="13636350" y="594366"/>
            <a:ext cx="2473638" cy="2142789"/>
          </a:xfrm>
          <a:custGeom>
            <a:avLst/>
            <a:gdLst/>
            <a:ahLst/>
            <a:cxnLst/>
            <a:rect l="l" t="t" r="r" b="b"/>
            <a:pathLst>
              <a:path w="2473638" h="2142789">
                <a:moveTo>
                  <a:pt x="0" y="0"/>
                </a:moveTo>
                <a:lnTo>
                  <a:pt x="2473638" y="0"/>
                </a:lnTo>
                <a:lnTo>
                  <a:pt x="2473638" y="2142788"/>
                </a:lnTo>
                <a:lnTo>
                  <a:pt x="0" y="2142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3" name="Picture 4" descr="Table&#10;&#10;Description automatically generated">
            <a:extLst>
              <a:ext uri="{FF2B5EF4-FFF2-40B4-BE49-F238E27FC236}">
                <a16:creationId xmlns:a16="http://schemas.microsoft.com/office/drawing/2014/main" id="{B70DA416-0EAD-6647-C6BD-A1B371C51238}"/>
              </a:ext>
            </a:extLst>
          </p:cNvPr>
          <p:cNvPicPr>
            <a:picLocks noChangeAspect="1"/>
          </p:cNvPicPr>
          <p:nvPr/>
        </p:nvPicPr>
        <p:blipFill>
          <a:blip r:embed="rId7"/>
          <a:stretch>
            <a:fillRect/>
          </a:stretch>
        </p:blipFill>
        <p:spPr>
          <a:xfrm>
            <a:off x="-609600" y="-100178"/>
            <a:ext cx="9558314" cy="10487356"/>
          </a:xfrm>
          <a:prstGeom prst="rect">
            <a:avLst/>
          </a:prstGeom>
        </p:spPr>
      </p:pic>
      <p:pic>
        <p:nvPicPr>
          <p:cNvPr id="4" name="Picture 7" descr="Table&#10;&#10;Description automatically generated">
            <a:extLst>
              <a:ext uri="{FF2B5EF4-FFF2-40B4-BE49-F238E27FC236}">
                <a16:creationId xmlns:a16="http://schemas.microsoft.com/office/drawing/2014/main" id="{E6A21C3E-74A4-8067-76B7-D2BBA7BD2020}"/>
              </a:ext>
            </a:extLst>
          </p:cNvPr>
          <p:cNvPicPr>
            <a:picLocks noChangeAspect="1"/>
          </p:cNvPicPr>
          <p:nvPr/>
        </p:nvPicPr>
        <p:blipFill>
          <a:blip r:embed="rId8"/>
          <a:stretch>
            <a:fillRect/>
          </a:stretch>
        </p:blipFill>
        <p:spPr>
          <a:xfrm>
            <a:off x="9068243" y="-269514"/>
            <a:ext cx="8610157" cy="10826027"/>
          </a:xfrm>
          <a:prstGeom prst="rect">
            <a:avLst/>
          </a:prstGeom>
        </p:spPr>
      </p:pic>
      <p:sp>
        <p:nvSpPr>
          <p:cNvPr id="6" name="TextBox 5">
            <a:extLst>
              <a:ext uri="{FF2B5EF4-FFF2-40B4-BE49-F238E27FC236}">
                <a16:creationId xmlns:a16="http://schemas.microsoft.com/office/drawing/2014/main" id="{F4EDF779-C381-D043-29D9-52971C52D5C3}"/>
              </a:ext>
            </a:extLst>
          </p:cNvPr>
          <p:cNvSpPr txBox="1"/>
          <p:nvPr/>
        </p:nvSpPr>
        <p:spPr>
          <a:xfrm>
            <a:off x="-609600" y="10306050"/>
            <a:ext cx="10058400" cy="369332"/>
          </a:xfrm>
          <a:prstGeom prst="rect">
            <a:avLst/>
          </a:prstGeom>
          <a:noFill/>
        </p:spPr>
        <p:txBody>
          <a:bodyPr wrap="square">
            <a:spAutoFit/>
          </a:bodyPr>
          <a:lstStyle/>
          <a:p>
            <a:r>
              <a:rPr lang="en-US" dirty="0"/>
              <a:t>Table 10.3 The 10 Major Irrational and Rational Beliefs of REBT (Fall et at., 2023, p.338)</a:t>
            </a:r>
          </a:p>
        </p:txBody>
      </p:sp>
    </p:spTree>
    <p:extLst>
      <p:ext uri="{BB962C8B-B14F-4D97-AF65-F5344CB8AC3E}">
        <p14:creationId xmlns:p14="http://schemas.microsoft.com/office/powerpoint/2010/main" val="2643334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156191" y="-490801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711567" y="1327419"/>
            <a:ext cx="15183701" cy="7742018"/>
            <a:chOff x="0" y="0"/>
            <a:chExt cx="2935740" cy="1496905"/>
          </a:xfrm>
        </p:grpSpPr>
        <p:sp>
          <p:nvSpPr>
            <p:cNvPr id="4" name="Freeform 4"/>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1682538" y="1546361"/>
            <a:ext cx="14264401" cy="7194277"/>
          </a:xfrm>
          <a:prstGeom prst="rect">
            <a:avLst/>
          </a:prstGeom>
        </p:spPr>
        <p:txBody>
          <a:bodyPr wrap="square" lIns="0" tIns="0" rIns="0" bIns="0" rtlCol="0" anchor="t">
            <a:spAutoFit/>
          </a:bodyPr>
          <a:lstStyle/>
          <a:p>
            <a:pPr algn="ctr">
              <a:lnSpc>
                <a:spcPts val="18692"/>
              </a:lnSpc>
            </a:pPr>
            <a:r>
              <a:rPr lang="en-US" sz="15700" spc="900" dirty="0">
                <a:solidFill>
                  <a:srgbClr val="FAB30C"/>
                </a:solidFill>
                <a:latin typeface="Lucky Bones"/>
              </a:rPr>
              <a:t>Therapeutic Process of REBT</a:t>
            </a:r>
          </a:p>
        </p:txBody>
      </p:sp>
      <p:sp>
        <p:nvSpPr>
          <p:cNvPr id="7" name="Freeform 7"/>
          <p:cNvSpPr/>
          <p:nvPr/>
        </p:nvSpPr>
        <p:spPr>
          <a:xfrm rot="-1712785">
            <a:off x="13522054" y="277577"/>
            <a:ext cx="3689018" cy="3195612"/>
          </a:xfrm>
          <a:custGeom>
            <a:avLst/>
            <a:gdLst/>
            <a:ahLst/>
            <a:cxnLst/>
            <a:rect l="l" t="t" r="r" b="b"/>
            <a:pathLst>
              <a:path w="3689018" h="3195612">
                <a:moveTo>
                  <a:pt x="0" y="0"/>
                </a:moveTo>
                <a:lnTo>
                  <a:pt x="3689018" y="0"/>
                </a:lnTo>
                <a:lnTo>
                  <a:pt x="3689018" y="3195612"/>
                </a:lnTo>
                <a:lnTo>
                  <a:pt x="0" y="31956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rot="-3650892">
            <a:off x="15667913" y="2524977"/>
            <a:ext cx="2473638" cy="2142789"/>
          </a:xfrm>
          <a:custGeom>
            <a:avLst/>
            <a:gdLst/>
            <a:ahLst/>
            <a:cxnLst/>
            <a:rect l="l" t="t" r="r" b="b"/>
            <a:pathLst>
              <a:path w="2473638" h="2142789">
                <a:moveTo>
                  <a:pt x="0" y="0"/>
                </a:moveTo>
                <a:lnTo>
                  <a:pt x="2473638" y="0"/>
                </a:lnTo>
                <a:lnTo>
                  <a:pt x="2473638" y="2142788"/>
                </a:lnTo>
                <a:lnTo>
                  <a:pt x="0" y="2142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3610037">
            <a:off x="-92200" y="5008776"/>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5400000">
            <a:off x="2055860" y="7340890"/>
            <a:ext cx="2748456" cy="2380850"/>
          </a:xfrm>
          <a:custGeom>
            <a:avLst/>
            <a:gdLst/>
            <a:ahLst/>
            <a:cxnLst/>
            <a:rect l="l" t="t" r="r" b="b"/>
            <a:pathLst>
              <a:path w="2748456" h="2380850">
                <a:moveTo>
                  <a:pt x="0" y="0"/>
                </a:moveTo>
                <a:lnTo>
                  <a:pt x="2748456" y="0"/>
                </a:lnTo>
                <a:lnTo>
                  <a:pt x="2748456" y="2380850"/>
                </a:lnTo>
                <a:lnTo>
                  <a:pt x="0" y="23808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1109298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156191" y="-490801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711567" y="1327419"/>
            <a:ext cx="15183701" cy="7742018"/>
            <a:chOff x="0" y="0"/>
            <a:chExt cx="2935740" cy="1496905"/>
          </a:xfrm>
        </p:grpSpPr>
        <p:sp>
          <p:nvSpPr>
            <p:cNvPr id="4" name="Freeform 4"/>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1682538" y="1546361"/>
            <a:ext cx="14264401" cy="2086853"/>
          </a:xfrm>
          <a:prstGeom prst="rect">
            <a:avLst/>
          </a:prstGeom>
        </p:spPr>
        <p:txBody>
          <a:bodyPr wrap="square" lIns="0" tIns="0" rIns="0" bIns="0" rtlCol="0" anchor="t">
            <a:spAutoFit/>
          </a:bodyPr>
          <a:lstStyle/>
          <a:p>
            <a:pPr algn="ctr">
              <a:lnSpc>
                <a:spcPts val="18692"/>
              </a:lnSpc>
            </a:pPr>
            <a:r>
              <a:rPr lang="en-US" sz="9600" spc="900" dirty="0">
                <a:solidFill>
                  <a:srgbClr val="FAB30C"/>
                </a:solidFill>
                <a:latin typeface="Lucky Bones"/>
              </a:rPr>
              <a:t>Client’s Role in REBT </a:t>
            </a:r>
          </a:p>
        </p:txBody>
      </p:sp>
      <p:sp>
        <p:nvSpPr>
          <p:cNvPr id="7" name="Freeform 7"/>
          <p:cNvSpPr/>
          <p:nvPr/>
        </p:nvSpPr>
        <p:spPr>
          <a:xfrm rot="-1712785">
            <a:off x="13522054" y="277577"/>
            <a:ext cx="3689018" cy="3195612"/>
          </a:xfrm>
          <a:custGeom>
            <a:avLst/>
            <a:gdLst/>
            <a:ahLst/>
            <a:cxnLst/>
            <a:rect l="l" t="t" r="r" b="b"/>
            <a:pathLst>
              <a:path w="3689018" h="3195612">
                <a:moveTo>
                  <a:pt x="0" y="0"/>
                </a:moveTo>
                <a:lnTo>
                  <a:pt x="3689018" y="0"/>
                </a:lnTo>
                <a:lnTo>
                  <a:pt x="3689018" y="3195612"/>
                </a:lnTo>
                <a:lnTo>
                  <a:pt x="0" y="31956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3650892">
            <a:off x="15667913" y="2524977"/>
            <a:ext cx="2473638" cy="2142789"/>
          </a:xfrm>
          <a:custGeom>
            <a:avLst/>
            <a:gdLst/>
            <a:ahLst/>
            <a:cxnLst/>
            <a:rect l="l" t="t" r="r" b="b"/>
            <a:pathLst>
              <a:path w="2473638" h="2142789">
                <a:moveTo>
                  <a:pt x="0" y="0"/>
                </a:moveTo>
                <a:lnTo>
                  <a:pt x="2473638" y="0"/>
                </a:lnTo>
                <a:lnTo>
                  <a:pt x="2473638" y="2142788"/>
                </a:lnTo>
                <a:lnTo>
                  <a:pt x="0" y="2142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3610037">
            <a:off x="-92200" y="5008776"/>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5400000">
            <a:off x="2055860" y="7340890"/>
            <a:ext cx="2748456" cy="2380850"/>
          </a:xfrm>
          <a:custGeom>
            <a:avLst/>
            <a:gdLst/>
            <a:ahLst/>
            <a:cxnLst/>
            <a:rect l="l" t="t" r="r" b="b"/>
            <a:pathLst>
              <a:path w="2748456" h="2380850">
                <a:moveTo>
                  <a:pt x="0" y="0"/>
                </a:moveTo>
                <a:lnTo>
                  <a:pt x="2748456" y="0"/>
                </a:lnTo>
                <a:lnTo>
                  <a:pt x="2748456" y="2380850"/>
                </a:lnTo>
                <a:lnTo>
                  <a:pt x="0" y="2380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1" name="Picture 4" descr="Rational Emotive Behavior Therapy (REBT) Techniques &amp; Why They Are Helpful">
            <a:extLst>
              <a:ext uri="{FF2B5EF4-FFF2-40B4-BE49-F238E27FC236}">
                <a16:creationId xmlns:a16="http://schemas.microsoft.com/office/drawing/2014/main" id="{FF315C8F-2762-66AE-1A63-0B0E0A7643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9065" y="3669719"/>
            <a:ext cx="8840102" cy="4972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930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076648" y="-4495382"/>
            <a:ext cx="11811835" cy="20802600"/>
          </a:xfrm>
          <a:custGeom>
            <a:avLst/>
            <a:gdLst/>
            <a:ahLst/>
            <a:cxnLst/>
            <a:rect l="l" t="t" r="r" b="b"/>
            <a:pathLst>
              <a:path w="12074733" h="21466192">
                <a:moveTo>
                  <a:pt x="0" y="0"/>
                </a:moveTo>
                <a:lnTo>
                  <a:pt x="12074732" y="0"/>
                </a:lnTo>
                <a:lnTo>
                  <a:pt x="12074732" y="21466192"/>
                </a:lnTo>
                <a:lnTo>
                  <a:pt x="0" y="21466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360045" marR="0" indent="-360045">
              <a:lnSpc>
                <a:spcPct val="200000"/>
              </a:lnSpc>
            </a:pPr>
            <a:r>
              <a:rPr lang="en-US" sz="1800" dirty="0">
                <a:effectLst/>
                <a:latin typeface="Times New Roman" panose="02020603050405020304" pitchFamily="18" charset="0"/>
                <a:ea typeface="Times New Roman" panose="02020603050405020304" pitchFamily="18" charset="0"/>
              </a:rPr>
              <a:t>. </a:t>
            </a:r>
          </a:p>
        </p:txBody>
      </p:sp>
      <p:grpSp>
        <p:nvGrpSpPr>
          <p:cNvPr id="3" name="Group 3"/>
          <p:cNvGrpSpPr/>
          <p:nvPr/>
        </p:nvGrpSpPr>
        <p:grpSpPr>
          <a:xfrm>
            <a:off x="-92177" y="360569"/>
            <a:ext cx="18440400" cy="9682728"/>
            <a:chOff x="0" y="-38100"/>
            <a:chExt cx="946093" cy="1577033"/>
          </a:xfrm>
        </p:grpSpPr>
        <p:sp>
          <p:nvSpPr>
            <p:cNvPr id="4" name="Freeform 4"/>
            <p:cNvSpPr/>
            <p:nvPr/>
          </p:nvSpPr>
          <p:spPr>
            <a:xfrm>
              <a:off x="10783" y="-14087"/>
              <a:ext cx="883541" cy="1368536"/>
            </a:xfrm>
            <a:custGeom>
              <a:avLst/>
              <a:gdLst/>
              <a:ahLst/>
              <a:cxnLst/>
              <a:rect l="l" t="t" r="r" b="b"/>
              <a:pathLst>
                <a:path w="946093" h="1538933">
                  <a:moveTo>
                    <a:pt x="77527" y="0"/>
                  </a:moveTo>
                  <a:lnTo>
                    <a:pt x="868566" y="0"/>
                  </a:lnTo>
                  <a:cubicBezTo>
                    <a:pt x="889128" y="0"/>
                    <a:pt x="908847" y="8168"/>
                    <a:pt x="923386" y="22707"/>
                  </a:cubicBezTo>
                  <a:cubicBezTo>
                    <a:pt x="937925" y="37246"/>
                    <a:pt x="946093" y="56965"/>
                    <a:pt x="946093" y="77527"/>
                  </a:cubicBezTo>
                  <a:lnTo>
                    <a:pt x="946093" y="1461406"/>
                  </a:lnTo>
                  <a:cubicBezTo>
                    <a:pt x="946093" y="1481968"/>
                    <a:pt x="937925" y="1501687"/>
                    <a:pt x="923386" y="1516226"/>
                  </a:cubicBezTo>
                  <a:cubicBezTo>
                    <a:pt x="908847" y="1530765"/>
                    <a:pt x="889128" y="1538933"/>
                    <a:pt x="868566" y="1538933"/>
                  </a:cubicBezTo>
                  <a:lnTo>
                    <a:pt x="77527" y="1538933"/>
                  </a:lnTo>
                  <a:cubicBezTo>
                    <a:pt x="56965" y="1538933"/>
                    <a:pt x="37246" y="1530765"/>
                    <a:pt x="22707" y="1516226"/>
                  </a:cubicBezTo>
                  <a:cubicBezTo>
                    <a:pt x="8168" y="1501687"/>
                    <a:pt x="0" y="1481968"/>
                    <a:pt x="0" y="1461406"/>
                  </a:cubicBezTo>
                  <a:lnTo>
                    <a:pt x="0" y="77527"/>
                  </a:lnTo>
                  <a:cubicBezTo>
                    <a:pt x="0" y="56965"/>
                    <a:pt x="8168" y="37246"/>
                    <a:pt x="22707" y="22707"/>
                  </a:cubicBezTo>
                  <a:cubicBezTo>
                    <a:pt x="37246" y="8168"/>
                    <a:pt x="56965" y="0"/>
                    <a:pt x="77527" y="0"/>
                  </a:cubicBezTo>
                  <a:close/>
                </a:path>
              </a:pathLst>
            </a:custGeom>
            <a:solidFill>
              <a:srgbClr val="FDF1E8"/>
            </a:solidFill>
            <a:ln w="95250" cap="rnd">
              <a:solidFill>
                <a:srgbClr val="984E11"/>
              </a:solidFill>
              <a:prstDash val="solid"/>
              <a:round/>
            </a:ln>
          </p:spPr>
          <p:txBody>
            <a:bodyPr/>
            <a:lstStyle/>
            <a:p>
              <a:endParaRPr lang="en-US" dirty="0"/>
            </a:p>
          </p:txBody>
        </p:sp>
        <p:sp>
          <p:nvSpPr>
            <p:cNvPr id="5" name="TextBox 5"/>
            <p:cNvSpPr txBox="1"/>
            <p:nvPr/>
          </p:nvSpPr>
          <p:spPr>
            <a:xfrm>
              <a:off x="0" y="-38100"/>
              <a:ext cx="946093" cy="1577033"/>
            </a:xfrm>
            <a:prstGeom prst="rect">
              <a:avLst/>
            </a:prstGeom>
          </p:spPr>
          <p:txBody>
            <a:bodyPr lIns="29741" tIns="29741" rIns="29741" bIns="29741" rtlCol="0" anchor="ctr"/>
            <a:lstStyle/>
            <a:p>
              <a:pPr algn="ctr">
                <a:lnSpc>
                  <a:spcPts val="1400"/>
                </a:lnSpc>
                <a:spcBef>
                  <a:spcPct val="0"/>
                </a:spcBef>
              </a:pPr>
              <a:endParaRPr/>
            </a:p>
          </p:txBody>
        </p:sp>
      </p:grpSp>
      <p:sp>
        <p:nvSpPr>
          <p:cNvPr id="7" name="TextBox 7"/>
          <p:cNvSpPr txBox="1"/>
          <p:nvPr/>
        </p:nvSpPr>
        <p:spPr>
          <a:xfrm>
            <a:off x="708542" y="1224692"/>
            <a:ext cx="16040100" cy="6969216"/>
          </a:xfrm>
          <a:prstGeom prst="rect">
            <a:avLst/>
          </a:prstGeom>
        </p:spPr>
        <p:txBody>
          <a:bodyPr wrap="square" lIns="0" tIns="0" rIns="0" bIns="0" rtlCol="0" anchor="t">
            <a:spAutoFit/>
          </a:bodyPr>
          <a:lstStyle/>
          <a:p>
            <a:pPr marL="457200" indent="-457200" algn="ctr">
              <a:lnSpc>
                <a:spcPts val="3907"/>
              </a:lnSpc>
              <a:buFont typeface="Wingdings" panose="05000000000000000000" pitchFamily="2" charset="2"/>
              <a:buChar char="v"/>
            </a:pPr>
            <a:r>
              <a:rPr lang="en-US" sz="2400" spc="-89" dirty="0">
                <a:solidFill>
                  <a:srgbClr val="763B0A"/>
                </a:solidFill>
                <a:latin typeface="มอนตี้ Bold"/>
              </a:rPr>
              <a:t>Acknowledge the problem.</a:t>
            </a:r>
          </a:p>
          <a:p>
            <a:pPr marL="457200" indent="-457200" algn="ctr">
              <a:lnSpc>
                <a:spcPts val="3907"/>
              </a:lnSpc>
              <a:buFont typeface="Wingdings" panose="05000000000000000000" pitchFamily="2" charset="2"/>
              <a:buChar char="v"/>
            </a:pPr>
            <a:r>
              <a:rPr lang="en-US" sz="2400" spc="-89" dirty="0">
                <a:solidFill>
                  <a:srgbClr val="763B0A"/>
                </a:solidFill>
                <a:latin typeface="มอนตี้ Bold"/>
              </a:rPr>
              <a:t>Identify and overcome any secondary disturbances about the presented problem.</a:t>
            </a:r>
          </a:p>
          <a:p>
            <a:pPr marL="457200" indent="-457200" algn="ctr">
              <a:lnSpc>
                <a:spcPts val="3907"/>
              </a:lnSpc>
              <a:buFont typeface="Wingdings" panose="05000000000000000000" pitchFamily="2" charset="2"/>
              <a:buChar char="v"/>
            </a:pPr>
            <a:r>
              <a:rPr lang="en-US" sz="2400" spc="-89" dirty="0">
                <a:solidFill>
                  <a:srgbClr val="763B0A"/>
                </a:solidFill>
                <a:latin typeface="มอนตี้ Bold"/>
              </a:rPr>
              <a:t>Identify irrational belief that underpins the primary problem.</a:t>
            </a:r>
          </a:p>
          <a:p>
            <a:pPr marL="457200" indent="-457200" algn="ctr">
              <a:lnSpc>
                <a:spcPts val="3907"/>
              </a:lnSpc>
              <a:buFont typeface="Wingdings" panose="05000000000000000000" pitchFamily="2" charset="2"/>
              <a:buChar char="v"/>
            </a:pPr>
            <a:r>
              <a:rPr lang="en-US" sz="2400" spc="-89" dirty="0">
                <a:solidFill>
                  <a:srgbClr val="763B0A"/>
                </a:solidFill>
                <a:latin typeface="มอนตี้ Bold"/>
              </a:rPr>
              <a:t>Understand why the irrational belief is irrational (e.g. not logical or inconsistent with reality, resulting in poor outcomes).</a:t>
            </a:r>
          </a:p>
          <a:p>
            <a:pPr marL="457200" indent="-457200" algn="ctr">
              <a:lnSpc>
                <a:spcPts val="3907"/>
              </a:lnSpc>
              <a:buFont typeface="Wingdings" panose="05000000000000000000" pitchFamily="2" charset="2"/>
              <a:buChar char="v"/>
            </a:pPr>
            <a:r>
              <a:rPr lang="en-US" sz="2400" spc="-89" dirty="0">
                <a:solidFill>
                  <a:srgbClr val="763B0A"/>
                </a:solidFill>
                <a:latin typeface="มอนตี้ Bold"/>
              </a:rPr>
              <a:t>Realize why the rational alternative to the irrational belief is logical. This includes the consistency with reality and better results in life.</a:t>
            </a:r>
          </a:p>
          <a:p>
            <a:pPr marL="457200" indent="-457200" algn="ctr">
              <a:lnSpc>
                <a:spcPts val="3907"/>
              </a:lnSpc>
              <a:buFont typeface="Wingdings" panose="05000000000000000000" pitchFamily="2" charset="2"/>
              <a:buChar char="v"/>
            </a:pPr>
            <a:r>
              <a:rPr lang="en-US" sz="2400" spc="-89" dirty="0">
                <a:solidFill>
                  <a:srgbClr val="763B0A"/>
                </a:solidFill>
                <a:latin typeface="มอนตี้ Bold"/>
              </a:rPr>
              <a:t>Challenge the irrational belief to strengthen the conviction in the rational alternative.</a:t>
            </a:r>
          </a:p>
          <a:p>
            <a:pPr marL="457200" indent="-457200" algn="ctr">
              <a:lnSpc>
                <a:spcPts val="3907"/>
              </a:lnSpc>
              <a:buFont typeface="Wingdings" panose="05000000000000000000" pitchFamily="2" charset="2"/>
              <a:buChar char="v"/>
            </a:pPr>
            <a:r>
              <a:rPr lang="en-US" sz="2400" spc="-89" dirty="0">
                <a:solidFill>
                  <a:srgbClr val="763B0A"/>
                </a:solidFill>
                <a:latin typeface="มอนตี้ Bold"/>
              </a:rPr>
              <a:t>Learn to use a variety of assignments to strengthen the conviction in the rational belief and weaken the conviction in the irrational belief.</a:t>
            </a:r>
          </a:p>
          <a:p>
            <a:pPr marL="457200" indent="-457200" algn="ctr">
              <a:lnSpc>
                <a:spcPts val="3907"/>
              </a:lnSpc>
              <a:buFont typeface="Wingdings" panose="05000000000000000000" pitchFamily="2" charset="2"/>
              <a:buChar char="v"/>
            </a:pPr>
            <a:r>
              <a:rPr lang="en-US" sz="2400" spc="-89" dirty="0">
                <a:solidFill>
                  <a:srgbClr val="763B0A"/>
                </a:solidFill>
                <a:latin typeface="มอนตี้ Bold"/>
              </a:rPr>
              <a:t>Identify and overcome obstacles to therapeutic change using the previously discussed structure, while simultaneously accepting the tendency to personally construct such obstacles.</a:t>
            </a:r>
          </a:p>
          <a:p>
            <a:pPr marL="457200" indent="-457200" algn="ctr">
              <a:lnSpc>
                <a:spcPts val="3907"/>
              </a:lnSpc>
              <a:buFont typeface="Wingdings" panose="05000000000000000000" pitchFamily="2" charset="2"/>
              <a:buChar char="v"/>
            </a:pPr>
            <a:r>
              <a:rPr lang="en-US" sz="2400" spc="-89" dirty="0">
                <a:solidFill>
                  <a:srgbClr val="763B0A"/>
                </a:solidFill>
                <a:latin typeface="มอนตี้ Bold"/>
              </a:rPr>
              <a:t>Keep working against the tendency to think and act irrationally.</a:t>
            </a:r>
            <a:br>
              <a:rPr lang="en-US" sz="2400" spc="-89" dirty="0">
                <a:solidFill>
                  <a:srgbClr val="763B0A"/>
                </a:solidFill>
                <a:latin typeface="มอนตี้ Bold"/>
              </a:rPr>
            </a:br>
            <a:endParaRPr lang="en-US" sz="2400" spc="-89" dirty="0">
              <a:solidFill>
                <a:srgbClr val="763B0A"/>
              </a:solidFill>
              <a:latin typeface="มอนตี้ Bold"/>
            </a:endParaRPr>
          </a:p>
        </p:txBody>
      </p:sp>
      <p:sp>
        <p:nvSpPr>
          <p:cNvPr id="10" name="TextBox 10"/>
          <p:cNvSpPr txBox="1"/>
          <p:nvPr/>
        </p:nvSpPr>
        <p:spPr>
          <a:xfrm>
            <a:off x="6398956" y="2512421"/>
            <a:ext cx="10860344" cy="3425906"/>
          </a:xfrm>
          <a:prstGeom prst="rect">
            <a:avLst/>
          </a:prstGeom>
        </p:spPr>
        <p:txBody>
          <a:bodyPr lIns="29741" tIns="29741" rIns="29741" bIns="29741" rtlCol="0" anchor="ctr"/>
          <a:lstStyle/>
          <a:p>
            <a:pPr algn="ctr">
              <a:lnSpc>
                <a:spcPts val="1400"/>
              </a:lnSpc>
              <a:spcBef>
                <a:spcPct val="0"/>
              </a:spcBef>
            </a:pPr>
            <a:endParaRPr/>
          </a:p>
        </p:txBody>
      </p:sp>
      <p:sp>
        <p:nvSpPr>
          <p:cNvPr id="26" name="TextBox 25">
            <a:extLst>
              <a:ext uri="{FF2B5EF4-FFF2-40B4-BE49-F238E27FC236}">
                <a16:creationId xmlns:a16="http://schemas.microsoft.com/office/drawing/2014/main" id="{D9BDF252-70EA-1EFD-EB07-3A391CF01704}"/>
              </a:ext>
            </a:extLst>
          </p:cNvPr>
          <p:cNvSpPr txBox="1"/>
          <p:nvPr/>
        </p:nvSpPr>
        <p:spPr>
          <a:xfrm>
            <a:off x="2895600" y="14214807"/>
            <a:ext cx="10726056" cy="646331"/>
          </a:xfrm>
          <a:prstGeom prst="rect">
            <a:avLst/>
          </a:prstGeom>
          <a:noFill/>
        </p:spPr>
        <p:txBody>
          <a:bodyPr wrap="square">
            <a:spAutoFit/>
          </a:bodyPr>
          <a:lstStyle/>
          <a:p>
            <a:r>
              <a:rPr lang="en-US" sz="1800" dirty="0"/>
              <a:t>Fall, Kevin </a:t>
            </a:r>
            <a:r>
              <a:rPr lang="en-US" sz="1800" dirty="0" err="1"/>
              <a:t>A.,Holden</a:t>
            </a:r>
            <a:r>
              <a:rPr lang="en-US" sz="1800" dirty="0"/>
              <a:t>, Janice </a:t>
            </a:r>
            <a:r>
              <a:rPr lang="en-US" sz="1800" dirty="0" err="1"/>
              <a:t>Miner,Marquis</a:t>
            </a:r>
            <a:r>
              <a:rPr lang="en-US" sz="1800" dirty="0"/>
              <a:t>, Andre. Theoretical Models of Counseling and Psychotherapy (p. 321).</a:t>
            </a:r>
          </a:p>
          <a:p>
            <a:r>
              <a:rPr lang="en-US" sz="1800" dirty="0"/>
              <a:t> </a:t>
            </a:r>
            <a:endParaRPr lang="en-US" dirty="0"/>
          </a:p>
        </p:txBody>
      </p:sp>
      <p:sp>
        <p:nvSpPr>
          <p:cNvPr id="28" name="TextBox 27">
            <a:extLst>
              <a:ext uri="{FF2B5EF4-FFF2-40B4-BE49-F238E27FC236}">
                <a16:creationId xmlns:a16="http://schemas.microsoft.com/office/drawing/2014/main" id="{D50A58BE-AC01-7C06-968D-1451BC01FCFA}"/>
              </a:ext>
            </a:extLst>
          </p:cNvPr>
          <p:cNvSpPr txBox="1"/>
          <p:nvPr/>
        </p:nvSpPr>
        <p:spPr>
          <a:xfrm>
            <a:off x="708542" y="9137032"/>
            <a:ext cx="10404986" cy="369332"/>
          </a:xfrm>
          <a:prstGeom prst="rect">
            <a:avLst/>
          </a:prstGeom>
          <a:noFill/>
        </p:spPr>
        <p:txBody>
          <a:bodyPr wrap="square">
            <a:spAutoFit/>
          </a:bodyPr>
          <a:lstStyle/>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dirty="0"/>
          </a:p>
        </p:txBody>
      </p:sp>
    </p:spTree>
    <p:extLst>
      <p:ext uri="{BB962C8B-B14F-4D97-AF65-F5344CB8AC3E}">
        <p14:creationId xmlns:p14="http://schemas.microsoft.com/office/powerpoint/2010/main" val="2940681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799804" y="-5589596"/>
            <a:ext cx="12074733" cy="21466192"/>
          </a:xfrm>
          <a:custGeom>
            <a:avLst/>
            <a:gdLst/>
            <a:ahLst/>
            <a:cxnLst/>
            <a:rect l="l" t="t" r="r" b="b"/>
            <a:pathLst>
              <a:path w="12074733" h="21466192">
                <a:moveTo>
                  <a:pt x="0" y="0"/>
                </a:moveTo>
                <a:lnTo>
                  <a:pt x="12074733" y="0"/>
                </a:lnTo>
                <a:lnTo>
                  <a:pt x="12074733" y="21466192"/>
                </a:lnTo>
                <a:lnTo>
                  <a:pt x="0" y="21466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742378" y="1238197"/>
            <a:ext cx="16287058" cy="8612397"/>
            <a:chOff x="0" y="0"/>
            <a:chExt cx="3149072" cy="1665191"/>
          </a:xfrm>
        </p:grpSpPr>
        <p:sp>
          <p:nvSpPr>
            <p:cNvPr id="4" name="Freeform 4"/>
            <p:cNvSpPr/>
            <p:nvPr/>
          </p:nvSpPr>
          <p:spPr>
            <a:xfrm>
              <a:off x="0" y="0"/>
              <a:ext cx="3149072" cy="1665191"/>
            </a:xfrm>
            <a:custGeom>
              <a:avLst/>
              <a:gdLst/>
              <a:ahLst/>
              <a:cxnLst/>
              <a:rect l="l" t="t" r="r" b="b"/>
              <a:pathLst>
                <a:path w="3149072" h="1665191">
                  <a:moveTo>
                    <a:pt x="23292" y="0"/>
                  </a:moveTo>
                  <a:lnTo>
                    <a:pt x="3125780" y="0"/>
                  </a:lnTo>
                  <a:cubicBezTo>
                    <a:pt x="3138644" y="0"/>
                    <a:pt x="3149072" y="10428"/>
                    <a:pt x="3149072" y="23292"/>
                  </a:cubicBezTo>
                  <a:lnTo>
                    <a:pt x="3149072" y="1641899"/>
                  </a:lnTo>
                  <a:cubicBezTo>
                    <a:pt x="3149072" y="1654763"/>
                    <a:pt x="3138644" y="1665191"/>
                    <a:pt x="3125780" y="1665191"/>
                  </a:cubicBezTo>
                  <a:lnTo>
                    <a:pt x="23292" y="1665191"/>
                  </a:lnTo>
                  <a:cubicBezTo>
                    <a:pt x="10428" y="1665191"/>
                    <a:pt x="0" y="1654763"/>
                    <a:pt x="0" y="1641899"/>
                  </a:cubicBezTo>
                  <a:lnTo>
                    <a:pt x="0" y="23292"/>
                  </a:lnTo>
                  <a:cubicBezTo>
                    <a:pt x="0" y="10428"/>
                    <a:pt x="10428" y="0"/>
                    <a:pt x="23292"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3149072" cy="1703291"/>
            </a:xfrm>
            <a:prstGeom prst="rect">
              <a:avLst/>
            </a:prstGeom>
          </p:spPr>
          <p:txBody>
            <a:bodyPr lIns="29741" tIns="29741" rIns="29741" bIns="29741" rtlCol="0" anchor="ctr"/>
            <a:lstStyle/>
            <a:p>
              <a:pPr algn="ctr">
                <a:lnSpc>
                  <a:spcPts val="1400"/>
                </a:lnSpc>
                <a:spcBef>
                  <a:spcPct val="0"/>
                </a:spcBef>
              </a:pPr>
              <a:endParaRPr/>
            </a:p>
          </p:txBody>
        </p:sp>
      </p:grpSp>
      <p:grpSp>
        <p:nvGrpSpPr>
          <p:cNvPr id="6" name="Group 6"/>
          <p:cNvGrpSpPr/>
          <p:nvPr/>
        </p:nvGrpSpPr>
        <p:grpSpPr>
          <a:xfrm>
            <a:off x="1055485" y="2201435"/>
            <a:ext cx="10708112" cy="2228928"/>
            <a:chOff x="0" y="0"/>
            <a:chExt cx="1915055" cy="430959"/>
          </a:xfrm>
        </p:grpSpPr>
        <p:sp>
          <p:nvSpPr>
            <p:cNvPr id="7" name="Freeform 7"/>
            <p:cNvSpPr/>
            <p:nvPr/>
          </p:nvSpPr>
          <p:spPr>
            <a:xfrm>
              <a:off x="0" y="0"/>
              <a:ext cx="1915055" cy="430959"/>
            </a:xfrm>
            <a:custGeom>
              <a:avLst/>
              <a:gdLst/>
              <a:ahLst/>
              <a:cxnLst/>
              <a:rect l="l" t="t" r="r" b="b"/>
              <a:pathLst>
                <a:path w="1915055" h="430959">
                  <a:moveTo>
                    <a:pt x="38300" y="0"/>
                  </a:moveTo>
                  <a:lnTo>
                    <a:pt x="1876755" y="0"/>
                  </a:lnTo>
                  <a:cubicBezTo>
                    <a:pt x="1886913" y="0"/>
                    <a:pt x="1896655" y="4035"/>
                    <a:pt x="1903837" y="11218"/>
                  </a:cubicBezTo>
                  <a:cubicBezTo>
                    <a:pt x="1911020" y="18401"/>
                    <a:pt x="1915055" y="28143"/>
                    <a:pt x="1915055" y="38300"/>
                  </a:cubicBezTo>
                  <a:lnTo>
                    <a:pt x="1915055" y="392659"/>
                  </a:lnTo>
                  <a:cubicBezTo>
                    <a:pt x="1915055" y="402817"/>
                    <a:pt x="1911020" y="412558"/>
                    <a:pt x="1903837" y="419741"/>
                  </a:cubicBezTo>
                  <a:cubicBezTo>
                    <a:pt x="1896655" y="426924"/>
                    <a:pt x="1886913" y="430959"/>
                    <a:pt x="1876755" y="430959"/>
                  </a:cubicBezTo>
                  <a:lnTo>
                    <a:pt x="38300" y="430959"/>
                  </a:lnTo>
                  <a:cubicBezTo>
                    <a:pt x="28143" y="430959"/>
                    <a:pt x="18401" y="426924"/>
                    <a:pt x="11218" y="419741"/>
                  </a:cubicBezTo>
                  <a:cubicBezTo>
                    <a:pt x="4035" y="412558"/>
                    <a:pt x="0" y="402817"/>
                    <a:pt x="0" y="392659"/>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a:p>
          </p:txBody>
        </p:sp>
        <p:sp>
          <p:nvSpPr>
            <p:cNvPr id="8" name="TextBox 8"/>
            <p:cNvSpPr txBox="1"/>
            <p:nvPr/>
          </p:nvSpPr>
          <p:spPr>
            <a:xfrm>
              <a:off x="0" y="-38100"/>
              <a:ext cx="1915055" cy="469059"/>
            </a:xfrm>
            <a:prstGeom prst="rect">
              <a:avLst/>
            </a:prstGeom>
          </p:spPr>
          <p:txBody>
            <a:bodyPr lIns="29741" tIns="29741" rIns="29741" bIns="29741" rtlCol="0" anchor="ctr"/>
            <a:lstStyle/>
            <a:p>
              <a:pPr algn="ctr">
                <a:lnSpc>
                  <a:spcPts val="1400"/>
                </a:lnSpc>
                <a:spcBef>
                  <a:spcPct val="0"/>
                </a:spcBef>
              </a:pPr>
              <a:endParaRPr/>
            </a:p>
          </p:txBody>
        </p:sp>
      </p:grpSp>
      <p:grpSp>
        <p:nvGrpSpPr>
          <p:cNvPr id="12" name="Group 12"/>
          <p:cNvGrpSpPr/>
          <p:nvPr/>
        </p:nvGrpSpPr>
        <p:grpSpPr>
          <a:xfrm>
            <a:off x="969341" y="4404137"/>
            <a:ext cx="10794254" cy="2463080"/>
            <a:chOff x="-15406" y="-38100"/>
            <a:chExt cx="1930461" cy="476232"/>
          </a:xfrm>
        </p:grpSpPr>
        <p:sp>
          <p:nvSpPr>
            <p:cNvPr id="13" name="Freeform 13"/>
            <p:cNvSpPr/>
            <p:nvPr/>
          </p:nvSpPr>
          <p:spPr>
            <a:xfrm>
              <a:off x="-15406" y="0"/>
              <a:ext cx="1915055" cy="438132"/>
            </a:xfrm>
            <a:custGeom>
              <a:avLst/>
              <a:gdLst/>
              <a:ahLst/>
              <a:cxnLst/>
              <a:rect l="l" t="t" r="r" b="b"/>
              <a:pathLst>
                <a:path w="1915055" h="438132">
                  <a:moveTo>
                    <a:pt x="38300" y="0"/>
                  </a:moveTo>
                  <a:lnTo>
                    <a:pt x="1876755" y="0"/>
                  </a:lnTo>
                  <a:cubicBezTo>
                    <a:pt x="1886913" y="0"/>
                    <a:pt x="1896655" y="4035"/>
                    <a:pt x="1903837" y="11218"/>
                  </a:cubicBezTo>
                  <a:cubicBezTo>
                    <a:pt x="1911020" y="18401"/>
                    <a:pt x="1915055" y="28143"/>
                    <a:pt x="1915055" y="38300"/>
                  </a:cubicBezTo>
                  <a:lnTo>
                    <a:pt x="1915055" y="399831"/>
                  </a:lnTo>
                  <a:cubicBezTo>
                    <a:pt x="1915055" y="409989"/>
                    <a:pt x="1911020" y="419731"/>
                    <a:pt x="1903837" y="426914"/>
                  </a:cubicBezTo>
                  <a:cubicBezTo>
                    <a:pt x="1896655" y="434097"/>
                    <a:pt x="1886913" y="438132"/>
                    <a:pt x="1876755" y="438132"/>
                  </a:cubicBezTo>
                  <a:lnTo>
                    <a:pt x="38300" y="438132"/>
                  </a:lnTo>
                  <a:cubicBezTo>
                    <a:pt x="28143" y="438132"/>
                    <a:pt x="18401" y="434097"/>
                    <a:pt x="11218" y="426914"/>
                  </a:cubicBezTo>
                  <a:cubicBezTo>
                    <a:pt x="4035" y="419731"/>
                    <a:pt x="0" y="409989"/>
                    <a:pt x="0" y="399831"/>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dirty="0"/>
            </a:p>
          </p:txBody>
        </p:sp>
        <p:sp>
          <p:nvSpPr>
            <p:cNvPr id="14" name="TextBox 14"/>
            <p:cNvSpPr txBox="1"/>
            <p:nvPr/>
          </p:nvSpPr>
          <p:spPr>
            <a:xfrm>
              <a:off x="0" y="-38100"/>
              <a:ext cx="1915055" cy="476232"/>
            </a:xfrm>
            <a:prstGeom prst="rect">
              <a:avLst/>
            </a:prstGeom>
          </p:spPr>
          <p:txBody>
            <a:bodyPr lIns="29741" tIns="29741" rIns="29741" bIns="29741" rtlCol="0" anchor="ctr"/>
            <a:lstStyle/>
            <a:p>
              <a:pPr algn="ctr">
                <a:lnSpc>
                  <a:spcPts val="1400"/>
                </a:lnSpc>
                <a:spcBef>
                  <a:spcPct val="0"/>
                </a:spcBef>
              </a:pPr>
              <a:endParaRPr/>
            </a:p>
          </p:txBody>
        </p:sp>
      </p:grpSp>
      <p:grpSp>
        <p:nvGrpSpPr>
          <p:cNvPr id="18" name="Group 18"/>
          <p:cNvGrpSpPr/>
          <p:nvPr/>
        </p:nvGrpSpPr>
        <p:grpSpPr>
          <a:xfrm>
            <a:off x="1055484" y="7132018"/>
            <a:ext cx="10708111" cy="2113839"/>
            <a:chOff x="0" y="0"/>
            <a:chExt cx="1915055" cy="408707"/>
          </a:xfrm>
        </p:grpSpPr>
        <p:sp>
          <p:nvSpPr>
            <p:cNvPr id="19" name="Freeform 19"/>
            <p:cNvSpPr/>
            <p:nvPr/>
          </p:nvSpPr>
          <p:spPr>
            <a:xfrm>
              <a:off x="0" y="0"/>
              <a:ext cx="1915055" cy="408707"/>
            </a:xfrm>
            <a:custGeom>
              <a:avLst/>
              <a:gdLst/>
              <a:ahLst/>
              <a:cxnLst/>
              <a:rect l="l" t="t" r="r" b="b"/>
              <a:pathLst>
                <a:path w="1915055" h="408707">
                  <a:moveTo>
                    <a:pt x="38300" y="0"/>
                  </a:moveTo>
                  <a:lnTo>
                    <a:pt x="1876755" y="0"/>
                  </a:lnTo>
                  <a:cubicBezTo>
                    <a:pt x="1886913" y="0"/>
                    <a:pt x="1896655" y="4035"/>
                    <a:pt x="1903837" y="11218"/>
                  </a:cubicBezTo>
                  <a:cubicBezTo>
                    <a:pt x="1911020" y="18401"/>
                    <a:pt x="1915055" y="28143"/>
                    <a:pt x="1915055" y="38300"/>
                  </a:cubicBezTo>
                  <a:lnTo>
                    <a:pt x="1915055" y="370406"/>
                  </a:lnTo>
                  <a:cubicBezTo>
                    <a:pt x="1915055" y="380564"/>
                    <a:pt x="1911020" y="390306"/>
                    <a:pt x="1903837" y="397489"/>
                  </a:cubicBezTo>
                  <a:cubicBezTo>
                    <a:pt x="1896655" y="404672"/>
                    <a:pt x="1886913" y="408707"/>
                    <a:pt x="1876755" y="408707"/>
                  </a:cubicBezTo>
                  <a:lnTo>
                    <a:pt x="38300" y="408707"/>
                  </a:lnTo>
                  <a:cubicBezTo>
                    <a:pt x="28143" y="408707"/>
                    <a:pt x="18401" y="404672"/>
                    <a:pt x="11218" y="397489"/>
                  </a:cubicBezTo>
                  <a:cubicBezTo>
                    <a:pt x="4035" y="390306"/>
                    <a:pt x="0" y="380564"/>
                    <a:pt x="0" y="370406"/>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a:p>
          </p:txBody>
        </p:sp>
        <p:sp>
          <p:nvSpPr>
            <p:cNvPr id="20" name="TextBox 20"/>
            <p:cNvSpPr txBox="1"/>
            <p:nvPr/>
          </p:nvSpPr>
          <p:spPr>
            <a:xfrm>
              <a:off x="0" y="-38100"/>
              <a:ext cx="1915055" cy="446807"/>
            </a:xfrm>
            <a:prstGeom prst="rect">
              <a:avLst/>
            </a:prstGeom>
          </p:spPr>
          <p:txBody>
            <a:bodyPr lIns="29741" tIns="29741" rIns="29741" bIns="29741" rtlCol="0" anchor="ctr"/>
            <a:lstStyle/>
            <a:p>
              <a:pPr algn="ctr">
                <a:lnSpc>
                  <a:spcPts val="1400"/>
                </a:lnSpc>
                <a:spcBef>
                  <a:spcPct val="0"/>
                </a:spcBef>
              </a:pPr>
              <a:endParaRPr/>
            </a:p>
          </p:txBody>
        </p:sp>
      </p:grpSp>
      <p:grpSp>
        <p:nvGrpSpPr>
          <p:cNvPr id="24" name="Group 24"/>
          <p:cNvGrpSpPr/>
          <p:nvPr/>
        </p:nvGrpSpPr>
        <p:grpSpPr>
          <a:xfrm>
            <a:off x="4479976" y="815483"/>
            <a:ext cx="9384505" cy="1263646"/>
            <a:chOff x="0" y="0"/>
            <a:chExt cx="2471639" cy="332812"/>
          </a:xfrm>
        </p:grpSpPr>
        <p:sp>
          <p:nvSpPr>
            <p:cNvPr id="25" name="Freeform 25"/>
            <p:cNvSpPr/>
            <p:nvPr/>
          </p:nvSpPr>
          <p:spPr>
            <a:xfrm>
              <a:off x="0" y="0"/>
              <a:ext cx="2471639" cy="332812"/>
            </a:xfrm>
            <a:custGeom>
              <a:avLst/>
              <a:gdLst/>
              <a:ahLst/>
              <a:cxnLst/>
              <a:rect l="l" t="t" r="r" b="b"/>
              <a:pathLst>
                <a:path w="2471639" h="332812">
                  <a:moveTo>
                    <a:pt x="20624" y="0"/>
                  </a:moveTo>
                  <a:lnTo>
                    <a:pt x="2451015" y="0"/>
                  </a:lnTo>
                  <a:cubicBezTo>
                    <a:pt x="2462406" y="0"/>
                    <a:pt x="2471639" y="9234"/>
                    <a:pt x="2471639" y="20624"/>
                  </a:cubicBezTo>
                  <a:lnTo>
                    <a:pt x="2471639" y="312188"/>
                  </a:lnTo>
                  <a:cubicBezTo>
                    <a:pt x="2471639" y="317658"/>
                    <a:pt x="2469466" y="322904"/>
                    <a:pt x="2465599" y="326771"/>
                  </a:cubicBezTo>
                  <a:cubicBezTo>
                    <a:pt x="2461731" y="330639"/>
                    <a:pt x="2456485" y="332812"/>
                    <a:pt x="2451015" y="332812"/>
                  </a:cubicBezTo>
                  <a:lnTo>
                    <a:pt x="20624" y="332812"/>
                  </a:lnTo>
                  <a:cubicBezTo>
                    <a:pt x="15154" y="332812"/>
                    <a:pt x="9908" y="330639"/>
                    <a:pt x="6041" y="326771"/>
                  </a:cubicBezTo>
                  <a:cubicBezTo>
                    <a:pt x="2173" y="322904"/>
                    <a:pt x="0" y="317658"/>
                    <a:pt x="0" y="312188"/>
                  </a:cubicBezTo>
                  <a:lnTo>
                    <a:pt x="0" y="20624"/>
                  </a:lnTo>
                  <a:cubicBezTo>
                    <a:pt x="0" y="15154"/>
                    <a:pt x="2173" y="9908"/>
                    <a:pt x="6041" y="6041"/>
                  </a:cubicBezTo>
                  <a:cubicBezTo>
                    <a:pt x="9908" y="2173"/>
                    <a:pt x="15154" y="0"/>
                    <a:pt x="20624" y="0"/>
                  </a:cubicBezTo>
                  <a:close/>
                </a:path>
              </a:pathLst>
            </a:custGeom>
            <a:solidFill>
              <a:srgbClr val="FFA030"/>
            </a:solidFill>
            <a:ln w="76200" cap="rnd">
              <a:solidFill>
                <a:srgbClr val="984E11"/>
              </a:solidFill>
              <a:prstDash val="solid"/>
              <a:round/>
            </a:ln>
          </p:spPr>
          <p:txBody>
            <a:bodyPr/>
            <a:lstStyle/>
            <a:p>
              <a:endParaRPr lang="en-US"/>
            </a:p>
          </p:txBody>
        </p:sp>
        <p:sp>
          <p:nvSpPr>
            <p:cNvPr id="26" name="TextBox 26"/>
            <p:cNvSpPr txBox="1"/>
            <p:nvPr/>
          </p:nvSpPr>
          <p:spPr>
            <a:xfrm>
              <a:off x="0" y="-85725"/>
              <a:ext cx="2471639" cy="418537"/>
            </a:xfrm>
            <a:prstGeom prst="rect">
              <a:avLst/>
            </a:prstGeom>
          </p:spPr>
          <p:txBody>
            <a:bodyPr lIns="50800" tIns="50800" rIns="50800" bIns="50800" rtlCol="0" anchor="ctr"/>
            <a:lstStyle/>
            <a:p>
              <a:pPr algn="ctr">
                <a:lnSpc>
                  <a:spcPts val="6019"/>
                </a:lnSpc>
              </a:pPr>
              <a:r>
                <a:rPr lang="en-US" sz="4299" spc="253" dirty="0">
                  <a:solidFill>
                    <a:srgbClr val="FFFFFF"/>
                  </a:solidFill>
                  <a:latin typeface="Tropika"/>
                </a:rPr>
                <a:t>GOALS of REBT</a:t>
              </a:r>
            </a:p>
          </p:txBody>
        </p:sp>
      </p:grpSp>
      <p:sp>
        <p:nvSpPr>
          <p:cNvPr id="28" name="TextBox 28"/>
          <p:cNvSpPr txBox="1"/>
          <p:nvPr/>
        </p:nvSpPr>
        <p:spPr>
          <a:xfrm>
            <a:off x="969342" y="2238950"/>
            <a:ext cx="9904702" cy="1897955"/>
          </a:xfrm>
          <a:prstGeom prst="rect">
            <a:avLst/>
          </a:prstGeom>
        </p:spPr>
        <p:txBody>
          <a:bodyPr wrap="square" lIns="0" tIns="0" rIns="0" bIns="0" rtlCol="0" anchor="t">
            <a:spAutoFit/>
          </a:bodyPr>
          <a:lstStyle/>
          <a:p>
            <a:pPr marL="570709" lvl="1" indent="-285355">
              <a:lnSpc>
                <a:spcPts val="3700"/>
              </a:lnSpc>
              <a:buFont typeface="Arial"/>
              <a:buChar char="•"/>
            </a:pPr>
            <a:r>
              <a:rPr lang="en-US" sz="2643" spc="-84" dirty="0">
                <a:solidFill>
                  <a:srgbClr val="763B0A"/>
                </a:solidFill>
                <a:latin typeface="มอนตี้ Bold"/>
              </a:rPr>
              <a:t>Gaining insight on client goals and the feelings, emotions, and behaviors that are going to be discussed in therapy to minimize emotional disturbances, irrational thoughts, and self-destructive behaviors</a:t>
            </a:r>
          </a:p>
        </p:txBody>
      </p:sp>
      <p:sp>
        <p:nvSpPr>
          <p:cNvPr id="29" name="TextBox 29"/>
          <p:cNvSpPr txBox="1"/>
          <p:nvPr/>
        </p:nvSpPr>
        <p:spPr>
          <a:xfrm>
            <a:off x="1258564" y="4972051"/>
            <a:ext cx="8752024" cy="897682"/>
          </a:xfrm>
          <a:prstGeom prst="rect">
            <a:avLst/>
          </a:prstGeom>
        </p:spPr>
        <p:txBody>
          <a:bodyPr wrap="square" lIns="0" tIns="0" rIns="0" bIns="0" rtlCol="0" anchor="t">
            <a:spAutoFit/>
          </a:bodyPr>
          <a:lstStyle/>
          <a:p>
            <a:pPr marL="539321" lvl="1" indent="-269660">
              <a:lnSpc>
                <a:spcPts val="3497"/>
              </a:lnSpc>
              <a:buFont typeface="Arial"/>
              <a:buChar char="•"/>
            </a:pPr>
            <a:r>
              <a:rPr lang="en-US" sz="2498" spc="-79" dirty="0">
                <a:solidFill>
                  <a:srgbClr val="763B0A"/>
                </a:solidFill>
                <a:latin typeface="มอนตี้ Bold"/>
              </a:rPr>
              <a:t>Gaining new core beliefs that can help client effectiveness </a:t>
            </a:r>
          </a:p>
        </p:txBody>
      </p:sp>
      <p:sp>
        <p:nvSpPr>
          <p:cNvPr id="30" name="TextBox 30"/>
          <p:cNvSpPr txBox="1"/>
          <p:nvPr/>
        </p:nvSpPr>
        <p:spPr>
          <a:xfrm>
            <a:off x="1258564" y="6895792"/>
            <a:ext cx="10160764" cy="2693045"/>
          </a:xfrm>
          <a:prstGeom prst="rect">
            <a:avLst/>
          </a:prstGeom>
        </p:spPr>
        <p:txBody>
          <a:bodyPr wrap="square" lIns="0" tIns="0" rIns="0" bIns="0" rtlCol="0" anchor="t">
            <a:spAutoFit/>
          </a:bodyPr>
          <a:lstStyle/>
          <a:p>
            <a:pPr marL="534306" lvl="1" indent="-267153">
              <a:lnSpc>
                <a:spcPts val="3464"/>
              </a:lnSpc>
              <a:buFont typeface="Arial"/>
              <a:buChar char="•"/>
            </a:pPr>
            <a:endParaRPr lang="en-US" sz="2474" spc="-79" dirty="0">
              <a:solidFill>
                <a:srgbClr val="763B0A"/>
              </a:solidFill>
              <a:latin typeface="มอนตี้ Bold"/>
            </a:endParaRPr>
          </a:p>
          <a:p>
            <a:pPr marL="534306" lvl="1" indent="-267153">
              <a:lnSpc>
                <a:spcPts val="3464"/>
              </a:lnSpc>
              <a:buFont typeface="Arial"/>
              <a:buChar char="•"/>
            </a:pPr>
            <a:r>
              <a:rPr lang="en-US" sz="2400" spc="-79" dirty="0">
                <a:solidFill>
                  <a:srgbClr val="763B0A"/>
                </a:solidFill>
                <a:latin typeface="มอนตี้ Bold"/>
              </a:rPr>
              <a:t>Preventing relapse. This could be done with interventions such as self-monitoring, practicing acceptance, disputing, homework, etc.</a:t>
            </a:r>
          </a:p>
          <a:p>
            <a:pPr marL="534306" lvl="1" indent="-267153">
              <a:lnSpc>
                <a:spcPts val="3464"/>
              </a:lnSpc>
              <a:buFont typeface="Arial"/>
              <a:buChar char="•"/>
            </a:pPr>
            <a:r>
              <a:rPr lang="en-US" sz="2474" spc="-79" dirty="0">
                <a:solidFill>
                  <a:srgbClr val="763B0A"/>
                </a:solidFill>
                <a:latin typeface="มอนตี้ Bold"/>
              </a:rPr>
              <a:t>Not relying on the counselor for acceptance, but to have the client learn to look inward for that</a:t>
            </a:r>
          </a:p>
          <a:p>
            <a:pPr>
              <a:lnSpc>
                <a:spcPts val="3464"/>
              </a:lnSpc>
            </a:pPr>
            <a:endParaRPr lang="en-US" sz="2474" spc="-79" dirty="0">
              <a:solidFill>
                <a:srgbClr val="763B0A"/>
              </a:solidFill>
              <a:latin typeface="มอนตี้ Bold"/>
            </a:endParaRPr>
          </a:p>
        </p:txBody>
      </p:sp>
      <p:pic>
        <p:nvPicPr>
          <p:cNvPr id="2052" name="Picture 4" descr="Recovery Memes | Banyan Treatment Center Heartland">
            <a:extLst>
              <a:ext uri="{FF2B5EF4-FFF2-40B4-BE49-F238E27FC236}">
                <a16:creationId xmlns:a16="http://schemas.microsoft.com/office/drawing/2014/main" id="{1F578CD6-BA4A-99D5-8053-07E8DD0E27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01328" y="3142887"/>
            <a:ext cx="5046314" cy="504631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8182ECA9-0F16-652C-9183-82286A4F924B}"/>
              </a:ext>
            </a:extLst>
          </p:cNvPr>
          <p:cNvSpPr txBox="1"/>
          <p:nvPr/>
        </p:nvSpPr>
        <p:spPr>
          <a:xfrm>
            <a:off x="-1555731" y="9873020"/>
            <a:ext cx="10732956" cy="646331"/>
          </a:xfrm>
          <a:prstGeom prst="rect">
            <a:avLst/>
          </a:prstGeom>
          <a:noFill/>
        </p:spPr>
        <p:txBody>
          <a:bodyPr wrap="square">
            <a:spAutoFit/>
          </a:bodyPr>
          <a:lstStyle/>
          <a:p>
            <a:r>
              <a:rPr lang="en-US" sz="1800" kern="0" dirty="0">
                <a:effectLst/>
                <a:latin typeface="Aptos" panose="020B0004020202020204" pitchFamily="34" charset="0"/>
                <a:ea typeface="Calibri" panose="020F0502020204030204" pitchFamily="34" charset="0"/>
                <a:cs typeface="Aptos" panose="020B0004020202020204" pitchFamily="34" charset="0"/>
              </a:rPr>
              <a:t>(Ellis, 2017)</a:t>
            </a:r>
          </a:p>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dirty="0"/>
          </a:p>
        </p:txBody>
      </p:sp>
    </p:spTree>
    <p:extLst>
      <p:ext uri="{BB962C8B-B14F-4D97-AF65-F5344CB8AC3E}">
        <p14:creationId xmlns:p14="http://schemas.microsoft.com/office/powerpoint/2010/main" val="11098990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156191" y="-490801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711567" y="1327419"/>
            <a:ext cx="15183701" cy="7742018"/>
            <a:chOff x="0" y="0"/>
            <a:chExt cx="2935740" cy="1496905"/>
          </a:xfrm>
        </p:grpSpPr>
        <p:sp>
          <p:nvSpPr>
            <p:cNvPr id="4" name="Freeform 4"/>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3071330" y="2609082"/>
            <a:ext cx="8532603" cy="4484946"/>
          </a:xfrm>
          <a:prstGeom prst="rect">
            <a:avLst/>
          </a:prstGeom>
        </p:spPr>
        <p:txBody>
          <a:bodyPr wrap="square" lIns="0" tIns="0" rIns="0" bIns="0" rtlCol="0" anchor="t">
            <a:spAutoFit/>
          </a:bodyPr>
          <a:lstStyle/>
          <a:p>
            <a:pPr algn="ctr">
              <a:lnSpc>
                <a:spcPts val="18692"/>
              </a:lnSpc>
            </a:pPr>
            <a:r>
              <a:rPr lang="en-US" sz="9600" spc="900" dirty="0">
                <a:solidFill>
                  <a:srgbClr val="FAB30C"/>
                </a:solidFill>
                <a:latin typeface="Lucky Bones"/>
              </a:rPr>
              <a:t>Counselor’s Role in REBT </a:t>
            </a:r>
          </a:p>
        </p:txBody>
      </p:sp>
      <p:sp>
        <p:nvSpPr>
          <p:cNvPr id="7" name="Freeform 7"/>
          <p:cNvSpPr/>
          <p:nvPr/>
        </p:nvSpPr>
        <p:spPr>
          <a:xfrm rot="-1712785">
            <a:off x="13522054" y="277577"/>
            <a:ext cx="3689018" cy="3195612"/>
          </a:xfrm>
          <a:custGeom>
            <a:avLst/>
            <a:gdLst/>
            <a:ahLst/>
            <a:cxnLst/>
            <a:rect l="l" t="t" r="r" b="b"/>
            <a:pathLst>
              <a:path w="3689018" h="3195612">
                <a:moveTo>
                  <a:pt x="0" y="0"/>
                </a:moveTo>
                <a:lnTo>
                  <a:pt x="3689018" y="0"/>
                </a:lnTo>
                <a:lnTo>
                  <a:pt x="3689018" y="3195612"/>
                </a:lnTo>
                <a:lnTo>
                  <a:pt x="0" y="31956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3650892">
            <a:off x="15667913" y="2524977"/>
            <a:ext cx="2473638" cy="2142789"/>
          </a:xfrm>
          <a:custGeom>
            <a:avLst/>
            <a:gdLst/>
            <a:ahLst/>
            <a:cxnLst/>
            <a:rect l="l" t="t" r="r" b="b"/>
            <a:pathLst>
              <a:path w="2473638" h="2142789">
                <a:moveTo>
                  <a:pt x="0" y="0"/>
                </a:moveTo>
                <a:lnTo>
                  <a:pt x="2473638" y="0"/>
                </a:lnTo>
                <a:lnTo>
                  <a:pt x="2473638" y="2142788"/>
                </a:lnTo>
                <a:lnTo>
                  <a:pt x="0" y="2142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3610037">
            <a:off x="-92200" y="5008776"/>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5400000">
            <a:off x="2055860" y="7340890"/>
            <a:ext cx="2748456" cy="2380850"/>
          </a:xfrm>
          <a:custGeom>
            <a:avLst/>
            <a:gdLst/>
            <a:ahLst/>
            <a:cxnLst/>
            <a:rect l="l" t="t" r="r" b="b"/>
            <a:pathLst>
              <a:path w="2748456" h="2380850">
                <a:moveTo>
                  <a:pt x="0" y="0"/>
                </a:moveTo>
                <a:lnTo>
                  <a:pt x="2748456" y="0"/>
                </a:lnTo>
                <a:lnTo>
                  <a:pt x="2748456" y="2380850"/>
                </a:lnTo>
                <a:lnTo>
                  <a:pt x="0" y="2380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8196" name="Picture 4" descr="Rational emotive behavior therapy Thought Philosophy Idea, others  transparent background PNG clipart | HiClipart">
            <a:extLst>
              <a:ext uri="{FF2B5EF4-FFF2-40B4-BE49-F238E27FC236}">
                <a16:creationId xmlns:a16="http://schemas.microsoft.com/office/drawing/2014/main" id="{11BAD34B-D678-F7FF-C2B1-88B5A60F7E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74001" y="3155703"/>
            <a:ext cx="4050745" cy="541924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DF247E5-3F20-1142-A956-0F08F7C38BB8}"/>
              </a:ext>
            </a:extLst>
          </p:cNvPr>
          <p:cNvSpPr txBox="1"/>
          <p:nvPr/>
        </p:nvSpPr>
        <p:spPr>
          <a:xfrm>
            <a:off x="608574" y="9414700"/>
            <a:ext cx="10051026" cy="369332"/>
          </a:xfrm>
          <a:prstGeom prst="rect">
            <a:avLst/>
          </a:prstGeom>
          <a:noFill/>
        </p:spPr>
        <p:txBody>
          <a:bodyPr wrap="square">
            <a:spAutoFit/>
          </a:bodyPr>
          <a:lstStyle/>
          <a:p>
            <a:r>
              <a:rPr lang="en-US" dirty="0"/>
              <a:t>https://www.hiclipart.com/free-transparent-background-png-clipart-yufiw</a:t>
            </a:r>
          </a:p>
        </p:txBody>
      </p:sp>
    </p:spTree>
    <p:extLst>
      <p:ext uri="{BB962C8B-B14F-4D97-AF65-F5344CB8AC3E}">
        <p14:creationId xmlns:p14="http://schemas.microsoft.com/office/powerpoint/2010/main" val="2667890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076648" y="-4495382"/>
            <a:ext cx="11811835" cy="20802600"/>
          </a:xfrm>
          <a:custGeom>
            <a:avLst/>
            <a:gdLst/>
            <a:ahLst/>
            <a:cxnLst/>
            <a:rect l="l" t="t" r="r" b="b"/>
            <a:pathLst>
              <a:path w="12074733" h="21466192">
                <a:moveTo>
                  <a:pt x="0" y="0"/>
                </a:moveTo>
                <a:lnTo>
                  <a:pt x="12074732" y="0"/>
                </a:lnTo>
                <a:lnTo>
                  <a:pt x="12074732" y="21466192"/>
                </a:lnTo>
                <a:lnTo>
                  <a:pt x="0" y="21466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360045" marR="0" indent="-360045">
              <a:lnSpc>
                <a:spcPct val="200000"/>
              </a:lnSpc>
            </a:pPr>
            <a:r>
              <a:rPr lang="en-US" sz="1800" dirty="0">
                <a:effectLst/>
                <a:latin typeface="Times New Roman" panose="02020603050405020304" pitchFamily="18" charset="0"/>
                <a:ea typeface="Times New Roman" panose="02020603050405020304" pitchFamily="18" charset="0"/>
              </a:rPr>
              <a:t>. </a:t>
            </a:r>
          </a:p>
        </p:txBody>
      </p:sp>
      <p:grpSp>
        <p:nvGrpSpPr>
          <p:cNvPr id="3" name="Group 3"/>
          <p:cNvGrpSpPr/>
          <p:nvPr/>
        </p:nvGrpSpPr>
        <p:grpSpPr>
          <a:xfrm>
            <a:off x="-92177" y="360569"/>
            <a:ext cx="18440400" cy="9682728"/>
            <a:chOff x="0" y="-38100"/>
            <a:chExt cx="946093" cy="1577033"/>
          </a:xfrm>
        </p:grpSpPr>
        <p:sp>
          <p:nvSpPr>
            <p:cNvPr id="4" name="Freeform 4"/>
            <p:cNvSpPr/>
            <p:nvPr/>
          </p:nvSpPr>
          <p:spPr>
            <a:xfrm>
              <a:off x="10783" y="-14087"/>
              <a:ext cx="883541" cy="1368536"/>
            </a:xfrm>
            <a:custGeom>
              <a:avLst/>
              <a:gdLst/>
              <a:ahLst/>
              <a:cxnLst/>
              <a:rect l="l" t="t" r="r" b="b"/>
              <a:pathLst>
                <a:path w="946093" h="1538933">
                  <a:moveTo>
                    <a:pt x="77527" y="0"/>
                  </a:moveTo>
                  <a:lnTo>
                    <a:pt x="868566" y="0"/>
                  </a:lnTo>
                  <a:cubicBezTo>
                    <a:pt x="889128" y="0"/>
                    <a:pt x="908847" y="8168"/>
                    <a:pt x="923386" y="22707"/>
                  </a:cubicBezTo>
                  <a:cubicBezTo>
                    <a:pt x="937925" y="37246"/>
                    <a:pt x="946093" y="56965"/>
                    <a:pt x="946093" y="77527"/>
                  </a:cubicBezTo>
                  <a:lnTo>
                    <a:pt x="946093" y="1461406"/>
                  </a:lnTo>
                  <a:cubicBezTo>
                    <a:pt x="946093" y="1481968"/>
                    <a:pt x="937925" y="1501687"/>
                    <a:pt x="923386" y="1516226"/>
                  </a:cubicBezTo>
                  <a:cubicBezTo>
                    <a:pt x="908847" y="1530765"/>
                    <a:pt x="889128" y="1538933"/>
                    <a:pt x="868566" y="1538933"/>
                  </a:cubicBezTo>
                  <a:lnTo>
                    <a:pt x="77527" y="1538933"/>
                  </a:lnTo>
                  <a:cubicBezTo>
                    <a:pt x="56965" y="1538933"/>
                    <a:pt x="37246" y="1530765"/>
                    <a:pt x="22707" y="1516226"/>
                  </a:cubicBezTo>
                  <a:cubicBezTo>
                    <a:pt x="8168" y="1501687"/>
                    <a:pt x="0" y="1481968"/>
                    <a:pt x="0" y="1461406"/>
                  </a:cubicBezTo>
                  <a:lnTo>
                    <a:pt x="0" y="77527"/>
                  </a:lnTo>
                  <a:cubicBezTo>
                    <a:pt x="0" y="56965"/>
                    <a:pt x="8168" y="37246"/>
                    <a:pt x="22707" y="22707"/>
                  </a:cubicBezTo>
                  <a:cubicBezTo>
                    <a:pt x="37246" y="8168"/>
                    <a:pt x="56965" y="0"/>
                    <a:pt x="77527" y="0"/>
                  </a:cubicBezTo>
                  <a:close/>
                </a:path>
              </a:pathLst>
            </a:custGeom>
            <a:solidFill>
              <a:srgbClr val="FDF1E8"/>
            </a:solidFill>
            <a:ln w="95250" cap="rnd">
              <a:solidFill>
                <a:srgbClr val="984E11"/>
              </a:solidFill>
              <a:prstDash val="solid"/>
              <a:round/>
            </a:ln>
          </p:spPr>
          <p:txBody>
            <a:bodyPr/>
            <a:lstStyle/>
            <a:p>
              <a:endParaRPr lang="en-US" dirty="0"/>
            </a:p>
          </p:txBody>
        </p:sp>
        <p:sp>
          <p:nvSpPr>
            <p:cNvPr id="5" name="TextBox 5"/>
            <p:cNvSpPr txBox="1"/>
            <p:nvPr/>
          </p:nvSpPr>
          <p:spPr>
            <a:xfrm>
              <a:off x="0" y="-38100"/>
              <a:ext cx="946093" cy="1577033"/>
            </a:xfrm>
            <a:prstGeom prst="rect">
              <a:avLst/>
            </a:prstGeom>
          </p:spPr>
          <p:txBody>
            <a:bodyPr lIns="29741" tIns="29741" rIns="29741" bIns="29741" rtlCol="0" anchor="ctr"/>
            <a:lstStyle/>
            <a:p>
              <a:pPr algn="ctr">
                <a:lnSpc>
                  <a:spcPts val="1400"/>
                </a:lnSpc>
                <a:spcBef>
                  <a:spcPct val="0"/>
                </a:spcBef>
              </a:pPr>
              <a:endParaRPr/>
            </a:p>
          </p:txBody>
        </p:sp>
      </p:grpSp>
      <p:sp>
        <p:nvSpPr>
          <p:cNvPr id="7" name="TextBox 7"/>
          <p:cNvSpPr txBox="1"/>
          <p:nvPr/>
        </p:nvSpPr>
        <p:spPr>
          <a:xfrm>
            <a:off x="708542" y="1155724"/>
            <a:ext cx="16040100" cy="7469352"/>
          </a:xfrm>
          <a:prstGeom prst="rect">
            <a:avLst/>
          </a:prstGeom>
        </p:spPr>
        <p:txBody>
          <a:bodyPr wrap="square" lIns="0" tIns="0" rIns="0" bIns="0" rtlCol="0" anchor="t">
            <a:spAutoFit/>
          </a:bodyPr>
          <a:lstStyle/>
          <a:p>
            <a:pPr marL="457200" indent="-457200" algn="ctr">
              <a:lnSpc>
                <a:spcPts val="3907"/>
              </a:lnSpc>
              <a:buFont typeface="Wingdings" panose="05000000000000000000" pitchFamily="2" charset="2"/>
              <a:buChar char="v"/>
            </a:pPr>
            <a:r>
              <a:rPr lang="en-US" sz="2800" spc="-89" dirty="0">
                <a:solidFill>
                  <a:srgbClr val="763B0A"/>
                </a:solidFill>
                <a:latin typeface="มอนตี้ Bold"/>
              </a:rPr>
              <a:t>Human Persuasion</a:t>
            </a:r>
          </a:p>
          <a:p>
            <a:pPr marL="457200" indent="-457200" algn="ctr">
              <a:lnSpc>
                <a:spcPts val="3907"/>
              </a:lnSpc>
              <a:buFont typeface="Wingdings" panose="05000000000000000000" pitchFamily="2" charset="2"/>
              <a:buChar char="v"/>
            </a:pPr>
            <a:r>
              <a:rPr lang="en-US" sz="2800" spc="-89" dirty="0">
                <a:solidFill>
                  <a:srgbClr val="763B0A"/>
                </a:solidFill>
                <a:latin typeface="มอนตี้ Bold"/>
              </a:rPr>
              <a:t>Active and Directive</a:t>
            </a:r>
          </a:p>
          <a:p>
            <a:pPr marL="457200" indent="-457200" algn="ctr">
              <a:lnSpc>
                <a:spcPts val="3907"/>
              </a:lnSpc>
              <a:buFont typeface="Wingdings" panose="05000000000000000000" pitchFamily="2" charset="2"/>
              <a:buChar char="v"/>
            </a:pPr>
            <a:r>
              <a:rPr lang="en-US" sz="2800" spc="-89" dirty="0">
                <a:solidFill>
                  <a:srgbClr val="763B0A"/>
                </a:solidFill>
                <a:latin typeface="มอนตี้ Bold"/>
              </a:rPr>
              <a:t>Focused on the Present </a:t>
            </a:r>
          </a:p>
          <a:p>
            <a:pPr marL="457200" indent="-457200" algn="ctr">
              <a:lnSpc>
                <a:spcPts val="3907"/>
              </a:lnSpc>
              <a:buFont typeface="Wingdings" panose="05000000000000000000" pitchFamily="2" charset="2"/>
              <a:buChar char="v"/>
            </a:pPr>
            <a:r>
              <a:rPr lang="en-US" sz="2800" spc="-89" dirty="0">
                <a:solidFill>
                  <a:srgbClr val="763B0A"/>
                </a:solidFill>
                <a:latin typeface="มอนตี้ Bold"/>
              </a:rPr>
              <a:t>Accept a client unconditionally if the client is to change actively dispute and reject the client’s irrational emotions and behaviors</a:t>
            </a:r>
          </a:p>
          <a:p>
            <a:pPr marL="457200" indent="-457200" algn="ctr">
              <a:lnSpc>
                <a:spcPts val="3907"/>
              </a:lnSpc>
              <a:buFont typeface="Wingdings" panose="05000000000000000000" pitchFamily="2" charset="2"/>
              <a:buChar char="v"/>
            </a:pPr>
            <a:r>
              <a:rPr lang="en-US" sz="2800" spc="-89" dirty="0">
                <a:solidFill>
                  <a:srgbClr val="763B0A"/>
                </a:solidFill>
                <a:latin typeface="มอนตี้ Bold"/>
              </a:rPr>
              <a:t>Skilled teachers, communicators, and problem-solvers</a:t>
            </a:r>
          </a:p>
          <a:p>
            <a:pPr marL="457200" indent="-457200" algn="ctr">
              <a:lnSpc>
                <a:spcPts val="3907"/>
              </a:lnSpc>
              <a:buFont typeface="Wingdings" panose="05000000000000000000" pitchFamily="2" charset="2"/>
              <a:buChar char="v"/>
            </a:pPr>
            <a:r>
              <a:rPr lang="en-US" sz="2800" spc="-89" dirty="0">
                <a:solidFill>
                  <a:srgbClr val="763B0A"/>
                </a:solidFill>
                <a:latin typeface="มอนตี้ Bold"/>
              </a:rPr>
              <a:t>Not afraid to take appropriate therapeutic risks such as confronting clients</a:t>
            </a:r>
          </a:p>
          <a:p>
            <a:pPr marL="457200" indent="-457200" algn="ctr">
              <a:lnSpc>
                <a:spcPts val="3907"/>
              </a:lnSpc>
              <a:buFont typeface="Wingdings" panose="05000000000000000000" pitchFamily="2" charset="2"/>
              <a:buChar char="v"/>
            </a:pPr>
            <a:r>
              <a:rPr lang="en-US" sz="2800" spc="-89" dirty="0">
                <a:solidFill>
                  <a:srgbClr val="763B0A"/>
                </a:solidFill>
                <a:latin typeface="มอนตี้ Bold"/>
              </a:rPr>
              <a:t>Energetic and forceful</a:t>
            </a:r>
          </a:p>
          <a:p>
            <a:pPr marL="457200" indent="-457200" algn="ctr">
              <a:lnSpc>
                <a:spcPts val="3907"/>
              </a:lnSpc>
              <a:buFont typeface="Wingdings" panose="05000000000000000000" pitchFamily="2" charset="2"/>
              <a:buChar char="v"/>
            </a:pPr>
            <a:r>
              <a:rPr lang="en-US" sz="2800" spc="-89" dirty="0">
                <a:solidFill>
                  <a:srgbClr val="763B0A"/>
                </a:solidFill>
                <a:latin typeface="มอนตี้ Bold"/>
              </a:rPr>
              <a:t>Accept themselves as imperfect and have the courage to work on their imperfections</a:t>
            </a:r>
          </a:p>
          <a:p>
            <a:pPr marL="457200" indent="-457200" algn="ctr">
              <a:lnSpc>
                <a:spcPts val="3907"/>
              </a:lnSpc>
              <a:buFont typeface="Wingdings" panose="05000000000000000000" pitchFamily="2" charset="2"/>
              <a:buChar char="v"/>
            </a:pPr>
            <a:r>
              <a:rPr lang="en-US" sz="2800" spc="-89" dirty="0">
                <a:solidFill>
                  <a:srgbClr val="763B0A"/>
                </a:solidFill>
                <a:latin typeface="มอนตี้ Bold"/>
              </a:rPr>
              <a:t>Focus heavily on the present and avoid "lengthy histories" or childhood and unconscious factors.</a:t>
            </a:r>
          </a:p>
          <a:p>
            <a:pPr marL="457200" indent="-457200" algn="ctr">
              <a:lnSpc>
                <a:spcPts val="3907"/>
              </a:lnSpc>
              <a:buFont typeface="Wingdings" panose="05000000000000000000" pitchFamily="2" charset="2"/>
              <a:buChar char="v"/>
            </a:pPr>
            <a:r>
              <a:rPr lang="en-US" sz="2800" spc="-89" dirty="0">
                <a:solidFill>
                  <a:srgbClr val="763B0A"/>
                </a:solidFill>
                <a:latin typeface="มอนตี้ Bold"/>
              </a:rPr>
              <a:t>Heavily believe in homework</a:t>
            </a:r>
          </a:p>
          <a:p>
            <a:pPr marL="457200" indent="-457200" algn="ctr">
              <a:lnSpc>
                <a:spcPts val="3907"/>
              </a:lnSpc>
              <a:buFont typeface="Wingdings" panose="05000000000000000000" pitchFamily="2" charset="2"/>
              <a:buChar char="v"/>
            </a:pPr>
            <a:r>
              <a:rPr lang="en-US" sz="2800" spc="-89" dirty="0">
                <a:solidFill>
                  <a:srgbClr val="763B0A"/>
                </a:solidFill>
                <a:latin typeface="มอนตี้ Bold"/>
              </a:rPr>
              <a:t>Avoid Warmth</a:t>
            </a:r>
          </a:p>
          <a:p>
            <a:pPr marL="457200" indent="-457200" algn="ctr">
              <a:lnSpc>
                <a:spcPts val="3907"/>
              </a:lnSpc>
              <a:buFont typeface="Wingdings" panose="05000000000000000000" pitchFamily="2" charset="2"/>
              <a:buChar char="v"/>
            </a:pPr>
            <a:r>
              <a:rPr lang="en-US" sz="2800" spc="-89" dirty="0">
                <a:solidFill>
                  <a:srgbClr val="763B0A"/>
                </a:solidFill>
                <a:latin typeface="มอนตี้ Bold"/>
              </a:rPr>
              <a:t>Can use self-disclosure and interpretation</a:t>
            </a:r>
            <a:br>
              <a:rPr lang="en-US" sz="2400" spc="-89" dirty="0">
                <a:solidFill>
                  <a:srgbClr val="763B0A"/>
                </a:solidFill>
                <a:latin typeface="มอนตี้ Bold"/>
              </a:rPr>
            </a:br>
            <a:endParaRPr lang="en-US" sz="2400" spc="-89" dirty="0">
              <a:solidFill>
                <a:srgbClr val="763B0A"/>
              </a:solidFill>
              <a:latin typeface="มอนตี้ Bold"/>
            </a:endParaRPr>
          </a:p>
        </p:txBody>
      </p:sp>
      <p:sp>
        <p:nvSpPr>
          <p:cNvPr id="10" name="TextBox 10"/>
          <p:cNvSpPr txBox="1"/>
          <p:nvPr/>
        </p:nvSpPr>
        <p:spPr>
          <a:xfrm>
            <a:off x="6398956" y="2512421"/>
            <a:ext cx="10860344" cy="3425906"/>
          </a:xfrm>
          <a:prstGeom prst="rect">
            <a:avLst/>
          </a:prstGeom>
        </p:spPr>
        <p:txBody>
          <a:bodyPr lIns="29741" tIns="29741" rIns="29741" bIns="29741" rtlCol="0" anchor="ctr"/>
          <a:lstStyle/>
          <a:p>
            <a:pPr algn="ctr">
              <a:lnSpc>
                <a:spcPts val="1400"/>
              </a:lnSpc>
              <a:spcBef>
                <a:spcPct val="0"/>
              </a:spcBef>
            </a:pPr>
            <a:endParaRPr/>
          </a:p>
        </p:txBody>
      </p:sp>
      <p:sp>
        <p:nvSpPr>
          <p:cNvPr id="26" name="TextBox 25">
            <a:extLst>
              <a:ext uri="{FF2B5EF4-FFF2-40B4-BE49-F238E27FC236}">
                <a16:creationId xmlns:a16="http://schemas.microsoft.com/office/drawing/2014/main" id="{D9BDF252-70EA-1EFD-EB07-3A391CF01704}"/>
              </a:ext>
            </a:extLst>
          </p:cNvPr>
          <p:cNvSpPr txBox="1"/>
          <p:nvPr/>
        </p:nvSpPr>
        <p:spPr>
          <a:xfrm>
            <a:off x="2895600" y="14214807"/>
            <a:ext cx="10726056" cy="646331"/>
          </a:xfrm>
          <a:prstGeom prst="rect">
            <a:avLst/>
          </a:prstGeom>
          <a:noFill/>
        </p:spPr>
        <p:txBody>
          <a:bodyPr wrap="square">
            <a:spAutoFit/>
          </a:bodyPr>
          <a:lstStyle/>
          <a:p>
            <a:r>
              <a:rPr lang="en-US" sz="1800" dirty="0"/>
              <a:t>Fall, Kevin </a:t>
            </a:r>
            <a:r>
              <a:rPr lang="en-US" sz="1800" dirty="0" err="1"/>
              <a:t>A.,Holden</a:t>
            </a:r>
            <a:r>
              <a:rPr lang="en-US" sz="1800" dirty="0"/>
              <a:t>, Janice </a:t>
            </a:r>
            <a:r>
              <a:rPr lang="en-US" sz="1800" dirty="0" err="1"/>
              <a:t>Miner,Marquis</a:t>
            </a:r>
            <a:r>
              <a:rPr lang="en-US" sz="1800" dirty="0"/>
              <a:t>, Andre. Theoretical Models of Counseling and Psychotherapy (p. 321).</a:t>
            </a:r>
          </a:p>
          <a:p>
            <a:r>
              <a:rPr lang="en-US" sz="1800" dirty="0"/>
              <a:t> </a:t>
            </a:r>
            <a:endParaRPr lang="en-US" dirty="0"/>
          </a:p>
        </p:txBody>
      </p:sp>
      <p:sp>
        <p:nvSpPr>
          <p:cNvPr id="28" name="TextBox 27">
            <a:extLst>
              <a:ext uri="{FF2B5EF4-FFF2-40B4-BE49-F238E27FC236}">
                <a16:creationId xmlns:a16="http://schemas.microsoft.com/office/drawing/2014/main" id="{D50A58BE-AC01-7C06-968D-1451BC01FCFA}"/>
              </a:ext>
            </a:extLst>
          </p:cNvPr>
          <p:cNvSpPr txBox="1"/>
          <p:nvPr/>
        </p:nvSpPr>
        <p:spPr>
          <a:xfrm>
            <a:off x="-2418735" y="9070109"/>
            <a:ext cx="10404986" cy="369332"/>
          </a:xfrm>
          <a:prstGeom prst="rect">
            <a:avLst/>
          </a:prstGeom>
          <a:noFill/>
        </p:spPr>
        <p:txBody>
          <a:bodyPr wrap="square">
            <a:spAutoFit/>
          </a:bodyPr>
          <a:lstStyle/>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dirty="0"/>
          </a:p>
        </p:txBody>
      </p:sp>
    </p:spTree>
    <p:extLst>
      <p:ext uri="{BB962C8B-B14F-4D97-AF65-F5344CB8AC3E}">
        <p14:creationId xmlns:p14="http://schemas.microsoft.com/office/powerpoint/2010/main" val="2553385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3106634" y="-180877"/>
            <a:ext cx="12074733" cy="21466192"/>
          </a:xfrm>
          <a:custGeom>
            <a:avLst/>
            <a:gdLst/>
            <a:ahLst/>
            <a:cxnLst/>
            <a:rect l="l" t="t" r="r" b="b"/>
            <a:pathLst>
              <a:path w="12074733" h="21466192">
                <a:moveTo>
                  <a:pt x="0" y="0"/>
                </a:moveTo>
                <a:lnTo>
                  <a:pt x="12074732" y="0"/>
                </a:lnTo>
                <a:lnTo>
                  <a:pt x="12074732" y="21466192"/>
                </a:lnTo>
                <a:lnTo>
                  <a:pt x="0" y="21466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52400" y="571011"/>
            <a:ext cx="6246556" cy="5367316"/>
            <a:chOff x="0" y="0"/>
            <a:chExt cx="946093" cy="1538933"/>
          </a:xfrm>
        </p:grpSpPr>
        <p:sp>
          <p:nvSpPr>
            <p:cNvPr id="4" name="Freeform 4"/>
            <p:cNvSpPr/>
            <p:nvPr/>
          </p:nvSpPr>
          <p:spPr>
            <a:xfrm>
              <a:off x="0" y="0"/>
              <a:ext cx="946093" cy="1538933"/>
            </a:xfrm>
            <a:custGeom>
              <a:avLst/>
              <a:gdLst/>
              <a:ahLst/>
              <a:cxnLst/>
              <a:rect l="l" t="t" r="r" b="b"/>
              <a:pathLst>
                <a:path w="946093" h="1538933">
                  <a:moveTo>
                    <a:pt x="77527" y="0"/>
                  </a:moveTo>
                  <a:lnTo>
                    <a:pt x="868566" y="0"/>
                  </a:lnTo>
                  <a:cubicBezTo>
                    <a:pt x="889128" y="0"/>
                    <a:pt x="908847" y="8168"/>
                    <a:pt x="923386" y="22707"/>
                  </a:cubicBezTo>
                  <a:cubicBezTo>
                    <a:pt x="937925" y="37246"/>
                    <a:pt x="946093" y="56965"/>
                    <a:pt x="946093" y="77527"/>
                  </a:cubicBezTo>
                  <a:lnTo>
                    <a:pt x="946093" y="1461406"/>
                  </a:lnTo>
                  <a:cubicBezTo>
                    <a:pt x="946093" y="1481968"/>
                    <a:pt x="937925" y="1501687"/>
                    <a:pt x="923386" y="1516226"/>
                  </a:cubicBezTo>
                  <a:cubicBezTo>
                    <a:pt x="908847" y="1530765"/>
                    <a:pt x="889128" y="1538933"/>
                    <a:pt x="868566" y="1538933"/>
                  </a:cubicBezTo>
                  <a:lnTo>
                    <a:pt x="77527" y="1538933"/>
                  </a:lnTo>
                  <a:cubicBezTo>
                    <a:pt x="56965" y="1538933"/>
                    <a:pt x="37246" y="1530765"/>
                    <a:pt x="22707" y="1516226"/>
                  </a:cubicBezTo>
                  <a:cubicBezTo>
                    <a:pt x="8168" y="1501687"/>
                    <a:pt x="0" y="1481968"/>
                    <a:pt x="0" y="1461406"/>
                  </a:cubicBezTo>
                  <a:lnTo>
                    <a:pt x="0" y="77527"/>
                  </a:lnTo>
                  <a:cubicBezTo>
                    <a:pt x="0" y="56965"/>
                    <a:pt x="8168" y="37246"/>
                    <a:pt x="22707" y="22707"/>
                  </a:cubicBezTo>
                  <a:cubicBezTo>
                    <a:pt x="37246" y="8168"/>
                    <a:pt x="56965" y="0"/>
                    <a:pt x="77527"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946093" cy="1577033"/>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5867400" y="732492"/>
            <a:ext cx="11975167" cy="3182987"/>
          </a:xfrm>
          <a:prstGeom prst="rect">
            <a:avLst/>
          </a:prstGeom>
        </p:spPr>
        <p:txBody>
          <a:bodyPr wrap="square" lIns="0" tIns="0" rIns="0" bIns="0" rtlCol="0" anchor="t">
            <a:spAutoFit/>
          </a:bodyPr>
          <a:lstStyle/>
          <a:p>
            <a:pPr algn="ctr">
              <a:lnSpc>
                <a:spcPts val="13269"/>
              </a:lnSpc>
            </a:pPr>
            <a:r>
              <a:rPr lang="en-US" sz="7200" spc="379" dirty="0">
                <a:solidFill>
                  <a:srgbClr val="FAB30C"/>
                </a:solidFill>
                <a:latin typeface="Lucky Bones"/>
              </a:rPr>
              <a:t>Check Yourself Before You Wreck Yourself</a:t>
            </a:r>
          </a:p>
        </p:txBody>
      </p:sp>
      <p:sp>
        <p:nvSpPr>
          <p:cNvPr id="7" name="TextBox 7"/>
          <p:cNvSpPr txBox="1"/>
          <p:nvPr/>
        </p:nvSpPr>
        <p:spPr>
          <a:xfrm>
            <a:off x="152400" y="2007606"/>
            <a:ext cx="6094157" cy="4001095"/>
          </a:xfrm>
          <a:prstGeom prst="rect">
            <a:avLst/>
          </a:prstGeom>
        </p:spPr>
        <p:txBody>
          <a:bodyPr wrap="square" lIns="0" tIns="0" rIns="0" bIns="0" rtlCol="0" anchor="t">
            <a:spAutoFit/>
          </a:bodyPr>
          <a:lstStyle/>
          <a:p>
            <a:pPr marL="457200" indent="-457200" algn="ctr">
              <a:lnSpc>
                <a:spcPts val="3907"/>
              </a:lnSpc>
              <a:buFont typeface="Wingdings" panose="05000000000000000000" pitchFamily="2" charset="2"/>
              <a:buChar char="v"/>
            </a:pPr>
            <a:r>
              <a:rPr lang="en-US" sz="2791" spc="-89" dirty="0">
                <a:solidFill>
                  <a:srgbClr val="763B0A"/>
                </a:solidFill>
                <a:latin typeface="มอนตี้ Bold"/>
              </a:rPr>
              <a:t>Work at a slower pace for clients who have experienced trauma such as sexual assault </a:t>
            </a:r>
            <a:br>
              <a:rPr lang="en-US" sz="2791" spc="-89" dirty="0">
                <a:solidFill>
                  <a:srgbClr val="763B0A"/>
                </a:solidFill>
                <a:latin typeface="มอนตี้ Bold"/>
              </a:rPr>
            </a:br>
            <a:endParaRPr lang="en-US" sz="2791" spc="-89" dirty="0">
              <a:solidFill>
                <a:srgbClr val="763B0A"/>
              </a:solidFill>
              <a:latin typeface="มอนตี้ Bold"/>
            </a:endParaRPr>
          </a:p>
          <a:p>
            <a:pPr marL="457200" indent="-457200" algn="ctr">
              <a:lnSpc>
                <a:spcPts val="3907"/>
              </a:lnSpc>
              <a:buFont typeface="Wingdings" panose="05000000000000000000" pitchFamily="2" charset="2"/>
              <a:buChar char="v"/>
            </a:pPr>
            <a:r>
              <a:rPr lang="en-US" sz="2791" spc="-89" dirty="0">
                <a:solidFill>
                  <a:srgbClr val="763B0A"/>
                </a:solidFill>
                <a:latin typeface="มอนตี้ Bold"/>
              </a:rPr>
              <a:t>Rational beliefs are a cognitive protective measure for negative and positive functioning emotions </a:t>
            </a:r>
          </a:p>
        </p:txBody>
      </p:sp>
      <p:grpSp>
        <p:nvGrpSpPr>
          <p:cNvPr id="8" name="Group 8"/>
          <p:cNvGrpSpPr/>
          <p:nvPr/>
        </p:nvGrpSpPr>
        <p:grpSpPr>
          <a:xfrm>
            <a:off x="136051" y="6162334"/>
            <a:ext cx="5183444" cy="3228852"/>
            <a:chOff x="0" y="0"/>
            <a:chExt cx="2099827" cy="624293"/>
          </a:xfrm>
        </p:grpSpPr>
        <p:sp>
          <p:nvSpPr>
            <p:cNvPr id="9" name="Freeform 9"/>
            <p:cNvSpPr/>
            <p:nvPr/>
          </p:nvSpPr>
          <p:spPr>
            <a:xfrm>
              <a:off x="0" y="0"/>
              <a:ext cx="2099827" cy="624293"/>
            </a:xfrm>
            <a:custGeom>
              <a:avLst/>
              <a:gdLst/>
              <a:ahLst/>
              <a:cxnLst/>
              <a:rect l="l" t="t" r="r" b="b"/>
              <a:pathLst>
                <a:path w="2099827" h="624293">
                  <a:moveTo>
                    <a:pt x="34930" y="0"/>
                  </a:moveTo>
                  <a:lnTo>
                    <a:pt x="2064897" y="0"/>
                  </a:lnTo>
                  <a:cubicBezTo>
                    <a:pt x="2074161" y="0"/>
                    <a:pt x="2083046" y="3680"/>
                    <a:pt x="2089596" y="10231"/>
                  </a:cubicBezTo>
                  <a:cubicBezTo>
                    <a:pt x="2096147" y="16782"/>
                    <a:pt x="2099827" y="25666"/>
                    <a:pt x="2099827" y="34930"/>
                  </a:cubicBezTo>
                  <a:lnTo>
                    <a:pt x="2099827" y="589362"/>
                  </a:lnTo>
                  <a:cubicBezTo>
                    <a:pt x="2099827" y="598626"/>
                    <a:pt x="2096147" y="607511"/>
                    <a:pt x="2089596" y="614062"/>
                  </a:cubicBezTo>
                  <a:cubicBezTo>
                    <a:pt x="2083046" y="620612"/>
                    <a:pt x="2074161" y="624293"/>
                    <a:pt x="2064897" y="624293"/>
                  </a:cubicBezTo>
                  <a:lnTo>
                    <a:pt x="34930" y="624293"/>
                  </a:lnTo>
                  <a:cubicBezTo>
                    <a:pt x="25666" y="624293"/>
                    <a:pt x="16782" y="620612"/>
                    <a:pt x="10231" y="614062"/>
                  </a:cubicBezTo>
                  <a:cubicBezTo>
                    <a:pt x="3680" y="607511"/>
                    <a:pt x="0" y="598626"/>
                    <a:pt x="0" y="589362"/>
                  </a:cubicBezTo>
                  <a:lnTo>
                    <a:pt x="0" y="34930"/>
                  </a:lnTo>
                  <a:cubicBezTo>
                    <a:pt x="0" y="25666"/>
                    <a:pt x="3680" y="16782"/>
                    <a:pt x="10231" y="10231"/>
                  </a:cubicBezTo>
                  <a:cubicBezTo>
                    <a:pt x="16782" y="3680"/>
                    <a:pt x="25666" y="0"/>
                    <a:pt x="34930" y="0"/>
                  </a:cubicBezTo>
                  <a:close/>
                </a:path>
              </a:pathLst>
            </a:custGeom>
            <a:solidFill>
              <a:srgbClr val="FDF1E8"/>
            </a:solidFill>
            <a:ln w="95250" cap="rnd">
              <a:solidFill>
                <a:srgbClr val="984E11"/>
              </a:solidFill>
              <a:prstDash val="solid"/>
              <a:round/>
            </a:ln>
          </p:spPr>
          <p:txBody>
            <a:bodyPr/>
            <a:lstStyle/>
            <a:p>
              <a:endParaRPr lang="en-US"/>
            </a:p>
          </p:txBody>
        </p:sp>
        <p:sp>
          <p:nvSpPr>
            <p:cNvPr id="10" name="TextBox 10"/>
            <p:cNvSpPr txBox="1"/>
            <p:nvPr/>
          </p:nvSpPr>
          <p:spPr>
            <a:xfrm>
              <a:off x="0" y="-38100"/>
              <a:ext cx="2099827" cy="662393"/>
            </a:xfrm>
            <a:prstGeom prst="rect">
              <a:avLst/>
            </a:prstGeom>
          </p:spPr>
          <p:txBody>
            <a:bodyPr lIns="29741" tIns="29741" rIns="29741" bIns="29741" rtlCol="0" anchor="ctr"/>
            <a:lstStyle/>
            <a:p>
              <a:pPr algn="ctr">
                <a:lnSpc>
                  <a:spcPts val="1400"/>
                </a:lnSpc>
                <a:spcBef>
                  <a:spcPct val="0"/>
                </a:spcBef>
              </a:pPr>
              <a:endParaRPr/>
            </a:p>
          </p:txBody>
        </p:sp>
      </p:grpSp>
      <p:sp>
        <p:nvSpPr>
          <p:cNvPr id="11" name="TextBox 11"/>
          <p:cNvSpPr txBox="1"/>
          <p:nvPr/>
        </p:nvSpPr>
        <p:spPr>
          <a:xfrm>
            <a:off x="746945" y="7137617"/>
            <a:ext cx="3616124" cy="1923604"/>
          </a:xfrm>
          <a:prstGeom prst="rect">
            <a:avLst/>
          </a:prstGeom>
        </p:spPr>
        <p:txBody>
          <a:bodyPr wrap="square" lIns="0" tIns="0" rIns="0" bIns="0" rtlCol="0" anchor="t">
            <a:spAutoFit/>
          </a:bodyPr>
          <a:lstStyle/>
          <a:p>
            <a:pPr algn="ctr">
              <a:lnSpc>
                <a:spcPts val="3036"/>
              </a:lnSpc>
            </a:pPr>
            <a:r>
              <a:rPr lang="en-US" sz="2169" spc="-69" dirty="0">
                <a:solidFill>
                  <a:srgbClr val="763B0A"/>
                </a:solidFill>
                <a:latin typeface="มอนตี้ Bold"/>
              </a:rPr>
              <a:t>Keep irrational beliefs in check. E.g. “I have to be successful with my clients all of the time.” This helps therapy stay effective.</a:t>
            </a:r>
          </a:p>
        </p:txBody>
      </p:sp>
      <p:grpSp>
        <p:nvGrpSpPr>
          <p:cNvPr id="12" name="Group 12"/>
          <p:cNvGrpSpPr/>
          <p:nvPr/>
        </p:nvGrpSpPr>
        <p:grpSpPr>
          <a:xfrm>
            <a:off x="304799" y="583537"/>
            <a:ext cx="4146266" cy="1196129"/>
            <a:chOff x="-289546" y="-307097"/>
            <a:chExt cx="1092021" cy="315030"/>
          </a:xfrm>
        </p:grpSpPr>
        <p:sp>
          <p:nvSpPr>
            <p:cNvPr id="13" name="Freeform 13"/>
            <p:cNvSpPr/>
            <p:nvPr/>
          </p:nvSpPr>
          <p:spPr>
            <a:xfrm>
              <a:off x="-289546" y="-267866"/>
              <a:ext cx="1092021" cy="248355"/>
            </a:xfrm>
            <a:custGeom>
              <a:avLst/>
              <a:gdLst/>
              <a:ahLst/>
              <a:cxnLst/>
              <a:rect l="l" t="t" r="r" b="b"/>
              <a:pathLst>
                <a:path w="1092021" h="248355">
                  <a:moveTo>
                    <a:pt x="46680" y="0"/>
                  </a:moveTo>
                  <a:lnTo>
                    <a:pt x="1045341" y="0"/>
                  </a:lnTo>
                  <a:cubicBezTo>
                    <a:pt x="1057721" y="0"/>
                    <a:pt x="1069594" y="4918"/>
                    <a:pt x="1078348" y="13672"/>
                  </a:cubicBezTo>
                  <a:cubicBezTo>
                    <a:pt x="1087103" y="22426"/>
                    <a:pt x="1092021" y="34300"/>
                    <a:pt x="1092021" y="46680"/>
                  </a:cubicBezTo>
                  <a:lnTo>
                    <a:pt x="1092021" y="201675"/>
                  </a:lnTo>
                  <a:cubicBezTo>
                    <a:pt x="1092021" y="214055"/>
                    <a:pt x="1087103" y="225928"/>
                    <a:pt x="1078348" y="234683"/>
                  </a:cubicBezTo>
                  <a:cubicBezTo>
                    <a:pt x="1069594" y="243437"/>
                    <a:pt x="1057721" y="248355"/>
                    <a:pt x="1045341" y="248355"/>
                  </a:cubicBezTo>
                  <a:lnTo>
                    <a:pt x="46680" y="248355"/>
                  </a:lnTo>
                  <a:cubicBezTo>
                    <a:pt x="34300" y="248355"/>
                    <a:pt x="22426" y="243437"/>
                    <a:pt x="13672" y="234683"/>
                  </a:cubicBezTo>
                  <a:cubicBezTo>
                    <a:pt x="4918" y="225928"/>
                    <a:pt x="0" y="214055"/>
                    <a:pt x="0" y="201675"/>
                  </a:cubicBezTo>
                  <a:lnTo>
                    <a:pt x="0" y="46680"/>
                  </a:lnTo>
                  <a:cubicBezTo>
                    <a:pt x="0" y="34300"/>
                    <a:pt x="4918" y="22426"/>
                    <a:pt x="13672" y="13672"/>
                  </a:cubicBezTo>
                  <a:cubicBezTo>
                    <a:pt x="22426" y="4918"/>
                    <a:pt x="34300" y="0"/>
                    <a:pt x="46680" y="0"/>
                  </a:cubicBezTo>
                  <a:close/>
                </a:path>
              </a:pathLst>
            </a:custGeom>
            <a:solidFill>
              <a:srgbClr val="FDBFD5"/>
            </a:solidFill>
            <a:ln cap="rnd">
              <a:noFill/>
              <a:prstDash val="solid"/>
              <a:round/>
            </a:ln>
          </p:spPr>
          <p:txBody>
            <a:bodyPr/>
            <a:lstStyle/>
            <a:p>
              <a:endParaRPr lang="en-US"/>
            </a:p>
          </p:txBody>
        </p:sp>
        <p:sp>
          <p:nvSpPr>
            <p:cNvPr id="14" name="TextBox 14"/>
            <p:cNvSpPr txBox="1"/>
            <p:nvPr/>
          </p:nvSpPr>
          <p:spPr>
            <a:xfrm>
              <a:off x="-289546" y="-307097"/>
              <a:ext cx="1092021"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Reminder 1</a:t>
              </a:r>
            </a:p>
          </p:txBody>
        </p:sp>
      </p:grpSp>
      <p:grpSp>
        <p:nvGrpSpPr>
          <p:cNvPr id="15" name="Group 15"/>
          <p:cNvGrpSpPr/>
          <p:nvPr/>
        </p:nvGrpSpPr>
        <p:grpSpPr>
          <a:xfrm>
            <a:off x="790943" y="6139657"/>
            <a:ext cx="3660121" cy="869957"/>
            <a:chOff x="-175912" y="18596"/>
            <a:chExt cx="2708058" cy="323462"/>
          </a:xfrm>
        </p:grpSpPr>
        <p:sp>
          <p:nvSpPr>
            <p:cNvPr id="16" name="Freeform 16"/>
            <p:cNvSpPr/>
            <p:nvPr/>
          </p:nvSpPr>
          <p:spPr>
            <a:xfrm>
              <a:off x="-143359" y="18596"/>
              <a:ext cx="2675505" cy="248355"/>
            </a:xfrm>
            <a:custGeom>
              <a:avLst/>
              <a:gdLst/>
              <a:ahLst/>
              <a:cxnLst/>
              <a:rect l="l" t="t" r="r" b="b"/>
              <a:pathLst>
                <a:path w="2675505" h="248355">
                  <a:moveTo>
                    <a:pt x="19053" y="0"/>
                  </a:moveTo>
                  <a:lnTo>
                    <a:pt x="2656452" y="0"/>
                  </a:lnTo>
                  <a:cubicBezTo>
                    <a:pt x="2661506" y="0"/>
                    <a:pt x="2666352" y="2007"/>
                    <a:pt x="2669925" y="5580"/>
                  </a:cubicBezTo>
                  <a:cubicBezTo>
                    <a:pt x="2673498" y="9153"/>
                    <a:pt x="2675505" y="14000"/>
                    <a:pt x="2675505" y="19053"/>
                  </a:cubicBezTo>
                  <a:lnTo>
                    <a:pt x="2675505" y="229302"/>
                  </a:lnTo>
                  <a:cubicBezTo>
                    <a:pt x="2675505" y="234355"/>
                    <a:pt x="2673498" y="239201"/>
                    <a:pt x="2669925" y="242774"/>
                  </a:cubicBezTo>
                  <a:cubicBezTo>
                    <a:pt x="2666352" y="246347"/>
                    <a:pt x="2661506" y="248355"/>
                    <a:pt x="2656452" y="248355"/>
                  </a:cubicBezTo>
                  <a:lnTo>
                    <a:pt x="19053" y="248355"/>
                  </a:lnTo>
                  <a:cubicBezTo>
                    <a:pt x="14000" y="248355"/>
                    <a:pt x="9153" y="246347"/>
                    <a:pt x="5580" y="242774"/>
                  </a:cubicBezTo>
                  <a:cubicBezTo>
                    <a:pt x="2007" y="239201"/>
                    <a:pt x="0" y="234355"/>
                    <a:pt x="0" y="229302"/>
                  </a:cubicBezTo>
                  <a:lnTo>
                    <a:pt x="0" y="19053"/>
                  </a:lnTo>
                  <a:cubicBezTo>
                    <a:pt x="0" y="14000"/>
                    <a:pt x="2007" y="9153"/>
                    <a:pt x="5580" y="5580"/>
                  </a:cubicBezTo>
                  <a:cubicBezTo>
                    <a:pt x="9153" y="2007"/>
                    <a:pt x="14000" y="0"/>
                    <a:pt x="19053" y="0"/>
                  </a:cubicBezTo>
                  <a:close/>
                </a:path>
              </a:pathLst>
            </a:custGeom>
            <a:solidFill>
              <a:srgbClr val="FDBFD5"/>
            </a:solidFill>
            <a:ln cap="rnd">
              <a:noFill/>
              <a:prstDash val="solid"/>
              <a:round/>
            </a:ln>
          </p:spPr>
          <p:txBody>
            <a:bodyPr/>
            <a:lstStyle/>
            <a:p>
              <a:endParaRPr lang="en-US" dirty="0"/>
            </a:p>
          </p:txBody>
        </p:sp>
        <p:sp>
          <p:nvSpPr>
            <p:cNvPr id="17" name="TextBox 17"/>
            <p:cNvSpPr txBox="1"/>
            <p:nvPr/>
          </p:nvSpPr>
          <p:spPr>
            <a:xfrm>
              <a:off x="-175912" y="27028"/>
              <a:ext cx="2675505"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Reminder 2</a:t>
              </a:r>
            </a:p>
          </p:txBody>
        </p:sp>
      </p:grpSp>
      <p:grpSp>
        <p:nvGrpSpPr>
          <p:cNvPr id="18" name="Group 18"/>
          <p:cNvGrpSpPr/>
          <p:nvPr/>
        </p:nvGrpSpPr>
        <p:grpSpPr>
          <a:xfrm>
            <a:off x="6398956" y="6090728"/>
            <a:ext cx="10860344" cy="3167572"/>
            <a:chOff x="0" y="0"/>
            <a:chExt cx="2099827" cy="612444"/>
          </a:xfrm>
        </p:grpSpPr>
        <p:sp>
          <p:nvSpPr>
            <p:cNvPr id="19" name="Freeform 19"/>
            <p:cNvSpPr/>
            <p:nvPr/>
          </p:nvSpPr>
          <p:spPr>
            <a:xfrm>
              <a:off x="0" y="0"/>
              <a:ext cx="2099827" cy="612444"/>
            </a:xfrm>
            <a:custGeom>
              <a:avLst/>
              <a:gdLst/>
              <a:ahLst/>
              <a:cxnLst/>
              <a:rect l="l" t="t" r="r" b="b"/>
              <a:pathLst>
                <a:path w="2099827" h="612444">
                  <a:moveTo>
                    <a:pt x="34930" y="0"/>
                  </a:moveTo>
                  <a:lnTo>
                    <a:pt x="2064897" y="0"/>
                  </a:lnTo>
                  <a:cubicBezTo>
                    <a:pt x="2074161" y="0"/>
                    <a:pt x="2083046" y="3680"/>
                    <a:pt x="2089596" y="10231"/>
                  </a:cubicBezTo>
                  <a:cubicBezTo>
                    <a:pt x="2096147" y="16782"/>
                    <a:pt x="2099827" y="25666"/>
                    <a:pt x="2099827" y="34930"/>
                  </a:cubicBezTo>
                  <a:lnTo>
                    <a:pt x="2099827" y="577514"/>
                  </a:lnTo>
                  <a:cubicBezTo>
                    <a:pt x="2099827" y="586778"/>
                    <a:pt x="2096147" y="595663"/>
                    <a:pt x="2089596" y="602213"/>
                  </a:cubicBezTo>
                  <a:cubicBezTo>
                    <a:pt x="2083046" y="608764"/>
                    <a:pt x="2074161" y="612444"/>
                    <a:pt x="2064897" y="612444"/>
                  </a:cubicBezTo>
                  <a:lnTo>
                    <a:pt x="34930" y="612444"/>
                  </a:lnTo>
                  <a:cubicBezTo>
                    <a:pt x="25666" y="612444"/>
                    <a:pt x="16782" y="608764"/>
                    <a:pt x="10231" y="602213"/>
                  </a:cubicBezTo>
                  <a:cubicBezTo>
                    <a:pt x="3680" y="595663"/>
                    <a:pt x="0" y="586778"/>
                    <a:pt x="0" y="577514"/>
                  </a:cubicBezTo>
                  <a:lnTo>
                    <a:pt x="0" y="34930"/>
                  </a:lnTo>
                  <a:cubicBezTo>
                    <a:pt x="0" y="25666"/>
                    <a:pt x="3680" y="16782"/>
                    <a:pt x="10231" y="10231"/>
                  </a:cubicBezTo>
                  <a:cubicBezTo>
                    <a:pt x="16782" y="3680"/>
                    <a:pt x="25666" y="0"/>
                    <a:pt x="34930" y="0"/>
                  </a:cubicBezTo>
                  <a:close/>
                </a:path>
              </a:pathLst>
            </a:custGeom>
            <a:solidFill>
              <a:srgbClr val="FDF1E8"/>
            </a:solidFill>
            <a:ln w="95250" cap="rnd">
              <a:solidFill>
                <a:srgbClr val="984E11"/>
              </a:solidFill>
              <a:prstDash val="solid"/>
              <a:round/>
            </a:ln>
          </p:spPr>
          <p:txBody>
            <a:bodyPr/>
            <a:lstStyle/>
            <a:p>
              <a:endParaRPr lang="en-US"/>
            </a:p>
          </p:txBody>
        </p:sp>
        <p:sp>
          <p:nvSpPr>
            <p:cNvPr id="20" name="TextBox 20"/>
            <p:cNvSpPr txBox="1"/>
            <p:nvPr/>
          </p:nvSpPr>
          <p:spPr>
            <a:xfrm>
              <a:off x="0" y="-38100"/>
              <a:ext cx="2099827" cy="650544"/>
            </a:xfrm>
            <a:prstGeom prst="rect">
              <a:avLst/>
            </a:prstGeom>
          </p:spPr>
          <p:txBody>
            <a:bodyPr lIns="29741" tIns="29741" rIns="29741" bIns="29741" rtlCol="0" anchor="ctr"/>
            <a:lstStyle/>
            <a:p>
              <a:pPr algn="ctr">
                <a:lnSpc>
                  <a:spcPts val="1400"/>
                </a:lnSpc>
                <a:spcBef>
                  <a:spcPct val="0"/>
                </a:spcBef>
              </a:pPr>
              <a:endParaRPr/>
            </a:p>
          </p:txBody>
        </p:sp>
      </p:grpSp>
      <p:sp>
        <p:nvSpPr>
          <p:cNvPr id="21" name="TextBox 21"/>
          <p:cNvSpPr txBox="1"/>
          <p:nvPr/>
        </p:nvSpPr>
        <p:spPr>
          <a:xfrm>
            <a:off x="6747076" y="7438047"/>
            <a:ext cx="10303660" cy="1154162"/>
          </a:xfrm>
          <a:prstGeom prst="rect">
            <a:avLst/>
          </a:prstGeom>
        </p:spPr>
        <p:txBody>
          <a:bodyPr lIns="0" tIns="0" rIns="0" bIns="0" rtlCol="0" anchor="t">
            <a:spAutoFit/>
          </a:bodyPr>
          <a:lstStyle/>
          <a:p>
            <a:pPr algn="ctr">
              <a:lnSpc>
                <a:spcPts val="3018"/>
              </a:lnSpc>
            </a:pPr>
            <a:r>
              <a:rPr lang="en-US" sz="2155" spc="-68" dirty="0">
                <a:solidFill>
                  <a:srgbClr val="763B0A"/>
                </a:solidFill>
                <a:latin typeface="มอนตี้ Bold"/>
              </a:rPr>
              <a:t>Do not push the client to change when they are not ready and conversely, be sure to push as needed. Explore personal beliefs as an REBT counselor because irrational beliefs could disrupt therapy for the client.</a:t>
            </a:r>
          </a:p>
        </p:txBody>
      </p:sp>
      <p:grpSp>
        <p:nvGrpSpPr>
          <p:cNvPr id="22" name="Group 22"/>
          <p:cNvGrpSpPr/>
          <p:nvPr/>
        </p:nvGrpSpPr>
        <p:grpSpPr>
          <a:xfrm>
            <a:off x="6752623" y="6342675"/>
            <a:ext cx="10158558" cy="942972"/>
            <a:chOff x="0" y="0"/>
            <a:chExt cx="2675505" cy="248355"/>
          </a:xfrm>
        </p:grpSpPr>
        <p:sp>
          <p:nvSpPr>
            <p:cNvPr id="23" name="Freeform 23"/>
            <p:cNvSpPr/>
            <p:nvPr/>
          </p:nvSpPr>
          <p:spPr>
            <a:xfrm>
              <a:off x="0" y="0"/>
              <a:ext cx="2675505" cy="248355"/>
            </a:xfrm>
            <a:custGeom>
              <a:avLst/>
              <a:gdLst/>
              <a:ahLst/>
              <a:cxnLst/>
              <a:rect l="l" t="t" r="r" b="b"/>
              <a:pathLst>
                <a:path w="2675505" h="248355">
                  <a:moveTo>
                    <a:pt x="19053" y="0"/>
                  </a:moveTo>
                  <a:lnTo>
                    <a:pt x="2656452" y="0"/>
                  </a:lnTo>
                  <a:cubicBezTo>
                    <a:pt x="2661506" y="0"/>
                    <a:pt x="2666352" y="2007"/>
                    <a:pt x="2669925" y="5580"/>
                  </a:cubicBezTo>
                  <a:cubicBezTo>
                    <a:pt x="2673498" y="9153"/>
                    <a:pt x="2675505" y="14000"/>
                    <a:pt x="2675505" y="19053"/>
                  </a:cubicBezTo>
                  <a:lnTo>
                    <a:pt x="2675505" y="229302"/>
                  </a:lnTo>
                  <a:cubicBezTo>
                    <a:pt x="2675505" y="234355"/>
                    <a:pt x="2673498" y="239201"/>
                    <a:pt x="2669925" y="242774"/>
                  </a:cubicBezTo>
                  <a:cubicBezTo>
                    <a:pt x="2666352" y="246347"/>
                    <a:pt x="2661506" y="248355"/>
                    <a:pt x="2656452" y="248355"/>
                  </a:cubicBezTo>
                  <a:lnTo>
                    <a:pt x="19053" y="248355"/>
                  </a:lnTo>
                  <a:cubicBezTo>
                    <a:pt x="14000" y="248355"/>
                    <a:pt x="9153" y="246347"/>
                    <a:pt x="5580" y="242774"/>
                  </a:cubicBezTo>
                  <a:cubicBezTo>
                    <a:pt x="2007" y="239201"/>
                    <a:pt x="0" y="234355"/>
                    <a:pt x="0" y="229302"/>
                  </a:cubicBezTo>
                  <a:lnTo>
                    <a:pt x="0" y="19053"/>
                  </a:lnTo>
                  <a:cubicBezTo>
                    <a:pt x="0" y="14000"/>
                    <a:pt x="2007" y="9153"/>
                    <a:pt x="5580" y="5580"/>
                  </a:cubicBezTo>
                  <a:cubicBezTo>
                    <a:pt x="9153" y="2007"/>
                    <a:pt x="14000" y="0"/>
                    <a:pt x="19053" y="0"/>
                  </a:cubicBezTo>
                  <a:close/>
                </a:path>
              </a:pathLst>
            </a:custGeom>
            <a:solidFill>
              <a:srgbClr val="FDBFD5"/>
            </a:solidFill>
            <a:ln cap="rnd">
              <a:noFill/>
              <a:prstDash val="solid"/>
              <a:round/>
            </a:ln>
          </p:spPr>
          <p:txBody>
            <a:bodyPr/>
            <a:lstStyle/>
            <a:p>
              <a:endParaRPr lang="en-US"/>
            </a:p>
          </p:txBody>
        </p:sp>
        <p:sp>
          <p:nvSpPr>
            <p:cNvPr id="24" name="TextBox 24"/>
            <p:cNvSpPr txBox="1"/>
            <p:nvPr/>
          </p:nvSpPr>
          <p:spPr>
            <a:xfrm>
              <a:off x="0" y="-66675"/>
              <a:ext cx="2675505" cy="315030"/>
            </a:xfrm>
            <a:prstGeom prst="rect">
              <a:avLst/>
            </a:prstGeom>
          </p:spPr>
          <p:txBody>
            <a:bodyPr lIns="50800" tIns="50800" rIns="50800" bIns="50800" rtlCol="0" anchor="ctr"/>
            <a:lstStyle/>
            <a:p>
              <a:pPr algn="ctr">
                <a:lnSpc>
                  <a:spcPts val="5039"/>
                </a:lnSpc>
              </a:pPr>
              <a:r>
                <a:rPr lang="en-US" sz="3599" spc="212">
                  <a:solidFill>
                    <a:srgbClr val="393939"/>
                  </a:solidFill>
                  <a:latin typeface="Tropika"/>
                </a:rPr>
                <a:t>Reminder 3</a:t>
              </a:r>
            </a:p>
          </p:txBody>
        </p:sp>
      </p:grpSp>
      <p:sp>
        <p:nvSpPr>
          <p:cNvPr id="26" name="TextBox 25">
            <a:extLst>
              <a:ext uri="{FF2B5EF4-FFF2-40B4-BE49-F238E27FC236}">
                <a16:creationId xmlns:a16="http://schemas.microsoft.com/office/drawing/2014/main" id="{3469A4B1-B6DC-9D12-433D-8F9071B4E387}"/>
              </a:ext>
            </a:extLst>
          </p:cNvPr>
          <p:cNvSpPr txBox="1"/>
          <p:nvPr/>
        </p:nvSpPr>
        <p:spPr>
          <a:xfrm>
            <a:off x="519084" y="9458058"/>
            <a:ext cx="10736826" cy="369332"/>
          </a:xfrm>
          <a:prstGeom prst="rect">
            <a:avLst/>
          </a:prstGeom>
          <a:noFill/>
        </p:spPr>
        <p:txBody>
          <a:bodyPr wrap="square">
            <a:spAutoFit/>
          </a:bodyPr>
          <a:lstStyle/>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dirty="0"/>
          </a:p>
        </p:txBody>
      </p:sp>
      <p:sp>
        <p:nvSpPr>
          <p:cNvPr id="27" name="TextBox 26">
            <a:extLst>
              <a:ext uri="{FF2B5EF4-FFF2-40B4-BE49-F238E27FC236}">
                <a16:creationId xmlns:a16="http://schemas.microsoft.com/office/drawing/2014/main" id="{D3A20D26-67E6-D233-7F98-1C094A3426E4}"/>
              </a:ext>
            </a:extLst>
          </p:cNvPr>
          <p:cNvSpPr txBox="1"/>
          <p:nvPr/>
        </p:nvSpPr>
        <p:spPr>
          <a:xfrm>
            <a:off x="502444" y="9805893"/>
            <a:ext cx="10729912" cy="369332"/>
          </a:xfrm>
          <a:prstGeom prst="rect">
            <a:avLst/>
          </a:prstGeom>
          <a:noFill/>
        </p:spPr>
        <p:txBody>
          <a:bodyPr wrap="square">
            <a:spAutoFit/>
          </a:bodyPr>
          <a:lstStyle/>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a:t>
            </a:r>
            <a:r>
              <a:rPr lang="en-US" sz="1800" dirty="0" err="1">
                <a:effectLst/>
                <a:latin typeface="Aptos" panose="020B0004020202020204" pitchFamily="34" charset="0"/>
                <a:ea typeface="Aptos" panose="020B0004020202020204" pitchFamily="34" charset="0"/>
                <a:cs typeface="Aptos" panose="020B0004020202020204" pitchFamily="34" charset="0"/>
              </a:rPr>
              <a:t>Oltean</a:t>
            </a:r>
            <a:r>
              <a:rPr lang="en-US" sz="1800" dirty="0">
                <a:effectLst/>
                <a:latin typeface="Aptos" panose="020B0004020202020204" pitchFamily="34" charset="0"/>
                <a:ea typeface="Aptos" panose="020B0004020202020204" pitchFamily="34" charset="0"/>
                <a:cs typeface="Aptos" panose="020B0004020202020204" pitchFamily="34" charset="0"/>
              </a:rPr>
              <a:t> et al., 2018)   </a:t>
            </a:r>
          </a:p>
        </p:txBody>
      </p:sp>
    </p:spTree>
    <p:extLst>
      <p:ext uri="{BB962C8B-B14F-4D97-AF65-F5344CB8AC3E}">
        <p14:creationId xmlns:p14="http://schemas.microsoft.com/office/powerpoint/2010/main" val="830164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156191" y="-490801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3" name="Group 3"/>
          <p:cNvGrpSpPr/>
          <p:nvPr/>
        </p:nvGrpSpPr>
        <p:grpSpPr>
          <a:xfrm>
            <a:off x="1711567" y="1327419"/>
            <a:ext cx="15183701" cy="7742018"/>
            <a:chOff x="0" y="0"/>
            <a:chExt cx="2935740" cy="1496905"/>
          </a:xfrm>
        </p:grpSpPr>
        <p:sp>
          <p:nvSpPr>
            <p:cNvPr id="4" name="Freeform 4"/>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7" name="Freeform 7"/>
          <p:cNvSpPr/>
          <p:nvPr/>
        </p:nvSpPr>
        <p:spPr>
          <a:xfrm rot="-1712785">
            <a:off x="13522054" y="277577"/>
            <a:ext cx="3689018" cy="3195612"/>
          </a:xfrm>
          <a:custGeom>
            <a:avLst/>
            <a:gdLst/>
            <a:ahLst/>
            <a:cxnLst/>
            <a:rect l="l" t="t" r="r" b="b"/>
            <a:pathLst>
              <a:path w="3689018" h="3195612">
                <a:moveTo>
                  <a:pt x="0" y="0"/>
                </a:moveTo>
                <a:lnTo>
                  <a:pt x="3689018" y="0"/>
                </a:lnTo>
                <a:lnTo>
                  <a:pt x="3689018" y="3195612"/>
                </a:lnTo>
                <a:lnTo>
                  <a:pt x="0" y="31956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3650892">
            <a:off x="15667913" y="2524977"/>
            <a:ext cx="2473638" cy="2142789"/>
          </a:xfrm>
          <a:custGeom>
            <a:avLst/>
            <a:gdLst/>
            <a:ahLst/>
            <a:cxnLst/>
            <a:rect l="l" t="t" r="r" b="b"/>
            <a:pathLst>
              <a:path w="2473638" h="2142789">
                <a:moveTo>
                  <a:pt x="0" y="0"/>
                </a:moveTo>
                <a:lnTo>
                  <a:pt x="2473638" y="0"/>
                </a:lnTo>
                <a:lnTo>
                  <a:pt x="2473638" y="2142788"/>
                </a:lnTo>
                <a:lnTo>
                  <a:pt x="0" y="21427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3610037">
            <a:off x="-92200" y="5008776"/>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5400000">
            <a:off x="2055860" y="7340890"/>
            <a:ext cx="2748456" cy="2380850"/>
          </a:xfrm>
          <a:custGeom>
            <a:avLst/>
            <a:gdLst/>
            <a:ahLst/>
            <a:cxnLst/>
            <a:rect l="l" t="t" r="r" b="b"/>
            <a:pathLst>
              <a:path w="2748456" h="2380850">
                <a:moveTo>
                  <a:pt x="0" y="0"/>
                </a:moveTo>
                <a:lnTo>
                  <a:pt x="2748456" y="0"/>
                </a:lnTo>
                <a:lnTo>
                  <a:pt x="2748456" y="2380850"/>
                </a:lnTo>
                <a:lnTo>
                  <a:pt x="0" y="23808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11" name="Online Media 10" title="Psychotherapy session, client embarrassed by her attention-seeking behavior, Therapist, Windy Dryden">
            <a:hlinkClick r:id="" action="ppaction://media"/>
            <a:extLst>
              <a:ext uri="{FF2B5EF4-FFF2-40B4-BE49-F238E27FC236}">
                <a16:creationId xmlns:a16="http://schemas.microsoft.com/office/drawing/2014/main" id="{33245150-A105-632E-1C85-37DD89889913}"/>
              </a:ext>
            </a:extLst>
          </p:cNvPr>
          <p:cNvPicPr>
            <a:picLocks noRot="1" noChangeAspect="1"/>
          </p:cNvPicPr>
          <p:nvPr>
            <a:videoFile r:link="rId1"/>
          </p:nvPr>
        </p:nvPicPr>
        <p:blipFill>
          <a:blip r:embed="rId8"/>
          <a:stretch>
            <a:fillRect/>
          </a:stretch>
        </p:blipFill>
        <p:spPr>
          <a:xfrm>
            <a:off x="3931630" y="2008250"/>
            <a:ext cx="11458745" cy="6474191"/>
          </a:xfrm>
          <a:prstGeom prst="rect">
            <a:avLst/>
          </a:prstGeom>
        </p:spPr>
      </p:pic>
      <p:sp>
        <p:nvSpPr>
          <p:cNvPr id="13" name="TextBox 12">
            <a:extLst>
              <a:ext uri="{FF2B5EF4-FFF2-40B4-BE49-F238E27FC236}">
                <a16:creationId xmlns:a16="http://schemas.microsoft.com/office/drawing/2014/main" id="{1D3DB84B-154B-B21D-793F-22EE59A1D9C4}"/>
              </a:ext>
            </a:extLst>
          </p:cNvPr>
          <p:cNvSpPr txBox="1"/>
          <p:nvPr/>
        </p:nvSpPr>
        <p:spPr>
          <a:xfrm>
            <a:off x="-747839" y="9267116"/>
            <a:ext cx="10051256" cy="571760"/>
          </a:xfrm>
          <a:prstGeom prst="rect">
            <a:avLst/>
          </a:prstGeom>
          <a:noFill/>
        </p:spPr>
        <p:txBody>
          <a:bodyPr wrap="square">
            <a:spAutoFit/>
          </a:bodyPr>
          <a:lstStyle/>
          <a:p>
            <a:pPr marL="457200" marR="0">
              <a:lnSpc>
                <a:spcPct val="200000"/>
              </a:lnSpc>
              <a:spcBef>
                <a:spcPts val="0"/>
              </a:spcBef>
              <a:spcAft>
                <a:spcPts val="0"/>
              </a:spcAft>
            </a:pPr>
            <a:r>
              <a:rPr lang="en-US" sz="1800" kern="0" dirty="0">
                <a:effectLst/>
                <a:latin typeface="Aptos" panose="020B0004020202020204" pitchFamily="34" charset="0"/>
                <a:ea typeface="Calibri" panose="020F0502020204030204" pitchFamily="34" charset="0"/>
                <a:cs typeface="Aptos" panose="020B0004020202020204" pitchFamily="34" charset="0"/>
              </a:rPr>
              <a:t>(Psychotherapy Education and Training, 2022).</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30245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8586520" y="-4617191"/>
            <a:ext cx="12074733" cy="21466192"/>
          </a:xfrm>
          <a:custGeom>
            <a:avLst/>
            <a:gdLst/>
            <a:ahLst/>
            <a:cxnLst/>
            <a:rect l="l" t="t" r="r" b="b"/>
            <a:pathLst>
              <a:path w="12074733" h="21466192">
                <a:moveTo>
                  <a:pt x="0" y="0"/>
                </a:moveTo>
                <a:lnTo>
                  <a:pt x="12074733" y="0"/>
                </a:lnTo>
                <a:lnTo>
                  <a:pt x="12074733" y="21466192"/>
                </a:lnTo>
                <a:lnTo>
                  <a:pt x="0" y="21466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n-US" sz="1800">
                <a:ea typeface="+mn-lt"/>
                <a:cs typeface="+mn-lt"/>
              </a:rPr>
              <a:t>Fall, Kevin A.,Holden, Janice Miner,Marquis, Andre. Theoretical Models of Counseling and Psychotherapy (p. 331).</a:t>
            </a:r>
            <a:endParaRPr lang="en-US"/>
          </a:p>
        </p:txBody>
      </p:sp>
      <p:grpSp>
        <p:nvGrpSpPr>
          <p:cNvPr id="3" name="Group 3"/>
          <p:cNvGrpSpPr/>
          <p:nvPr/>
        </p:nvGrpSpPr>
        <p:grpSpPr>
          <a:xfrm>
            <a:off x="5946532" y="537678"/>
            <a:ext cx="10574622" cy="8723106"/>
            <a:chOff x="0" y="0"/>
            <a:chExt cx="1709251" cy="1393750"/>
          </a:xfrm>
        </p:grpSpPr>
        <p:sp>
          <p:nvSpPr>
            <p:cNvPr id="4" name="Freeform 4"/>
            <p:cNvSpPr/>
            <p:nvPr/>
          </p:nvSpPr>
          <p:spPr>
            <a:xfrm>
              <a:off x="0" y="0"/>
              <a:ext cx="1709251" cy="1393750"/>
            </a:xfrm>
            <a:custGeom>
              <a:avLst/>
              <a:gdLst/>
              <a:ahLst/>
              <a:cxnLst/>
              <a:rect l="l" t="t" r="r" b="b"/>
              <a:pathLst>
                <a:path w="1709251" h="1393750">
                  <a:moveTo>
                    <a:pt x="42912" y="0"/>
                  </a:moveTo>
                  <a:lnTo>
                    <a:pt x="1666338" y="0"/>
                  </a:lnTo>
                  <a:cubicBezTo>
                    <a:pt x="1690038" y="0"/>
                    <a:pt x="1709251" y="19212"/>
                    <a:pt x="1709251" y="42912"/>
                  </a:cubicBezTo>
                  <a:lnTo>
                    <a:pt x="1709251" y="1350838"/>
                  </a:lnTo>
                  <a:cubicBezTo>
                    <a:pt x="1709251" y="1362219"/>
                    <a:pt x="1704729" y="1373134"/>
                    <a:pt x="1696682" y="1381181"/>
                  </a:cubicBezTo>
                  <a:cubicBezTo>
                    <a:pt x="1688634" y="1389229"/>
                    <a:pt x="1677719" y="1393750"/>
                    <a:pt x="1666338" y="1393750"/>
                  </a:cubicBezTo>
                  <a:lnTo>
                    <a:pt x="42912" y="1393750"/>
                  </a:lnTo>
                  <a:cubicBezTo>
                    <a:pt x="19212" y="1393750"/>
                    <a:pt x="0" y="1374538"/>
                    <a:pt x="0" y="1350838"/>
                  </a:cubicBezTo>
                  <a:lnTo>
                    <a:pt x="0" y="42912"/>
                  </a:lnTo>
                  <a:cubicBezTo>
                    <a:pt x="0" y="19212"/>
                    <a:pt x="19212" y="0"/>
                    <a:pt x="42912"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1709251" cy="1431850"/>
            </a:xfrm>
            <a:prstGeom prst="rect">
              <a:avLst/>
            </a:prstGeom>
          </p:spPr>
          <p:txBody>
            <a:bodyPr lIns="29741" tIns="29741" rIns="29741" bIns="29741" rtlCol="0" anchor="ctr"/>
            <a:lstStyle/>
            <a:p>
              <a:pPr algn="ctr">
                <a:lnSpc>
                  <a:spcPts val="1400"/>
                </a:lnSpc>
                <a:spcBef>
                  <a:spcPct val="0"/>
                </a:spcBef>
              </a:pPr>
              <a:endParaRPr/>
            </a:p>
          </p:txBody>
        </p:sp>
      </p:grpSp>
      <p:sp>
        <p:nvSpPr>
          <p:cNvPr id="9" name="TextBox 9"/>
          <p:cNvSpPr txBox="1"/>
          <p:nvPr/>
        </p:nvSpPr>
        <p:spPr>
          <a:xfrm>
            <a:off x="6172200" y="946038"/>
            <a:ext cx="10348954" cy="9233297"/>
          </a:xfrm>
          <a:prstGeom prst="rect">
            <a:avLst/>
          </a:prstGeom>
        </p:spPr>
        <p:txBody>
          <a:bodyPr wrap="square" lIns="0" tIns="0" rIns="0" bIns="0" rtlCol="0" anchor="t">
            <a:spAutoFit/>
          </a:bodyPr>
          <a:lstStyle/>
          <a:p>
            <a:pPr marL="457200" indent="-457200" algn="ctr">
              <a:lnSpc>
                <a:spcPts val="4527"/>
              </a:lnSpc>
              <a:buFont typeface="Wingdings" panose="05000000000000000000" pitchFamily="2" charset="2"/>
              <a:buChar char="v"/>
            </a:pPr>
            <a:r>
              <a:rPr lang="en-US" sz="3200" spc="-103" dirty="0">
                <a:solidFill>
                  <a:srgbClr val="763B0A"/>
                </a:solidFill>
                <a:latin typeface="มอนตี้ Bold"/>
              </a:rPr>
              <a:t>Born September 27</a:t>
            </a:r>
            <a:r>
              <a:rPr lang="en-US" sz="3200" spc="-103" baseline="30000" dirty="0">
                <a:solidFill>
                  <a:srgbClr val="763B0A"/>
                </a:solidFill>
                <a:latin typeface="มอนตี้ Bold"/>
              </a:rPr>
              <a:t>th</a:t>
            </a:r>
            <a:r>
              <a:rPr lang="en-US" sz="3200" spc="-103" dirty="0">
                <a:solidFill>
                  <a:srgbClr val="763B0A"/>
                </a:solidFill>
                <a:latin typeface="มอนตี้ Bold"/>
              </a:rPr>
              <a:t> in Pittsburg, PA in 1913</a:t>
            </a:r>
          </a:p>
          <a:p>
            <a:pPr marL="457200" indent="-457200" algn="ctr">
              <a:lnSpc>
                <a:spcPts val="4527"/>
              </a:lnSpc>
              <a:buFont typeface="Wingdings" panose="05000000000000000000" pitchFamily="2" charset="2"/>
              <a:buChar char="v"/>
            </a:pPr>
            <a:r>
              <a:rPr lang="en-US" sz="3200" spc="-103" dirty="0">
                <a:solidFill>
                  <a:srgbClr val="763B0A"/>
                </a:solidFill>
                <a:latin typeface="มอนตี้ Bold"/>
              </a:rPr>
              <a:t>He’s a libra</a:t>
            </a:r>
          </a:p>
          <a:p>
            <a:pPr marL="457200" indent="-457200" algn="ctr">
              <a:lnSpc>
                <a:spcPts val="4527"/>
              </a:lnSpc>
              <a:buFont typeface="Wingdings" panose="05000000000000000000" pitchFamily="2" charset="2"/>
              <a:buChar char="v"/>
            </a:pPr>
            <a:r>
              <a:rPr lang="en-US" sz="3200" spc="-103" dirty="0">
                <a:solidFill>
                  <a:srgbClr val="763B0A"/>
                </a:solidFill>
                <a:latin typeface="มอนตี้ Bold"/>
              </a:rPr>
              <a:t>Family moved to NY when he turned 4</a:t>
            </a:r>
          </a:p>
          <a:p>
            <a:pPr marL="457200" indent="-457200" algn="ctr">
              <a:lnSpc>
                <a:spcPts val="4527"/>
              </a:lnSpc>
              <a:buFont typeface="Wingdings" panose="05000000000000000000" pitchFamily="2" charset="2"/>
              <a:buChar char="v"/>
            </a:pPr>
            <a:r>
              <a:rPr lang="en-US" sz="3200" spc="-103" dirty="0">
                <a:solidFill>
                  <a:srgbClr val="763B0A"/>
                </a:solidFill>
                <a:latin typeface="มอนตี้ Bold"/>
              </a:rPr>
              <a:t> Oldest of 3 children</a:t>
            </a:r>
          </a:p>
          <a:p>
            <a:pPr marL="457200" indent="-457200" algn="ctr">
              <a:lnSpc>
                <a:spcPts val="4527"/>
              </a:lnSpc>
              <a:buFont typeface="Wingdings" panose="05000000000000000000" pitchFamily="2" charset="2"/>
              <a:buChar char="v"/>
            </a:pPr>
            <a:r>
              <a:rPr lang="en-US" sz="3200" spc="-103" dirty="0">
                <a:solidFill>
                  <a:srgbClr val="763B0A"/>
                </a:solidFill>
                <a:latin typeface="มอนตี้ Bold"/>
              </a:rPr>
              <a:t>Kidney problems with comorbidity of physical ailments</a:t>
            </a:r>
          </a:p>
          <a:p>
            <a:pPr marL="457200" indent="-457200" algn="ctr">
              <a:lnSpc>
                <a:spcPts val="4527"/>
              </a:lnSpc>
              <a:buFont typeface="Wingdings" panose="05000000000000000000" pitchFamily="2" charset="2"/>
              <a:buChar char="v"/>
            </a:pPr>
            <a:r>
              <a:rPr lang="en-US" sz="3200" spc="-103" dirty="0">
                <a:solidFill>
                  <a:srgbClr val="763B0A"/>
                </a:solidFill>
                <a:latin typeface="มอนตี้ Bold"/>
              </a:rPr>
              <a:t>Ages 5-7 he was hospitalized 8 times!</a:t>
            </a:r>
          </a:p>
          <a:p>
            <a:pPr marL="457200" indent="-457200" algn="ctr">
              <a:lnSpc>
                <a:spcPts val="4527"/>
              </a:lnSpc>
              <a:buFont typeface="Wingdings" panose="05000000000000000000" pitchFamily="2" charset="2"/>
              <a:buChar char="v"/>
            </a:pPr>
            <a:r>
              <a:rPr lang="en-US" sz="3200" spc="-103" dirty="0">
                <a:solidFill>
                  <a:srgbClr val="763B0A"/>
                </a:solidFill>
                <a:latin typeface="มอนตี้ Bold"/>
              </a:rPr>
              <a:t>Parents were not earning “Parents of the Year Award”</a:t>
            </a:r>
          </a:p>
          <a:p>
            <a:pPr marL="457200" indent="-457200" algn="ctr">
              <a:lnSpc>
                <a:spcPts val="4527"/>
              </a:lnSpc>
              <a:buFont typeface="Wingdings" panose="05000000000000000000" pitchFamily="2" charset="2"/>
              <a:buChar char="v"/>
            </a:pPr>
            <a:r>
              <a:rPr lang="en-US" sz="3200" spc="-103" dirty="0">
                <a:solidFill>
                  <a:srgbClr val="763B0A"/>
                </a:solidFill>
                <a:latin typeface="มอนตี้ Bold"/>
              </a:rPr>
              <a:t>Dad was a businessman and often traveled </a:t>
            </a:r>
          </a:p>
          <a:p>
            <a:pPr marL="457200" indent="-457200" algn="ctr">
              <a:lnSpc>
                <a:spcPts val="4527"/>
              </a:lnSpc>
              <a:buFont typeface="Wingdings" panose="05000000000000000000" pitchFamily="2" charset="2"/>
              <a:buChar char="v"/>
            </a:pPr>
            <a:r>
              <a:rPr lang="en-US" sz="3200" spc="-103" dirty="0">
                <a:solidFill>
                  <a:srgbClr val="763B0A"/>
                </a:solidFill>
                <a:latin typeface="มอนตี้ Bold"/>
              </a:rPr>
              <a:t>Mom suffered from bipolar disorder</a:t>
            </a:r>
          </a:p>
          <a:p>
            <a:pPr marL="457200" indent="-457200" algn="ctr">
              <a:lnSpc>
                <a:spcPts val="4527"/>
              </a:lnSpc>
              <a:buFont typeface="Wingdings" panose="05000000000000000000" pitchFamily="2" charset="2"/>
              <a:buChar char="v"/>
            </a:pPr>
            <a:r>
              <a:rPr lang="en-US" sz="3200" spc="-103" dirty="0">
                <a:solidFill>
                  <a:srgbClr val="763B0A"/>
                </a:solidFill>
                <a:latin typeface="มอนตี้ Bold"/>
              </a:rPr>
              <a:t>Ellis then took over as caretaker for younger siblings</a:t>
            </a:r>
          </a:p>
          <a:p>
            <a:pPr marL="457200" indent="-457200" algn="ctr">
              <a:lnSpc>
                <a:spcPts val="4527"/>
              </a:lnSpc>
              <a:buFont typeface="Wingdings" panose="05000000000000000000" pitchFamily="2" charset="2"/>
              <a:buChar char="v"/>
            </a:pPr>
            <a:r>
              <a:rPr lang="en-US" sz="3200" spc="-103" dirty="0">
                <a:solidFill>
                  <a:srgbClr val="763B0A"/>
                </a:solidFill>
                <a:latin typeface="มอนตี้ Bold"/>
              </a:rPr>
              <a:t>Had to work during Great Depression</a:t>
            </a:r>
          </a:p>
          <a:p>
            <a:pPr algn="ctr">
              <a:lnSpc>
                <a:spcPts val="4527"/>
              </a:lnSpc>
            </a:pPr>
            <a:endParaRPr lang="en-US" sz="3233" spc="-103" dirty="0">
              <a:solidFill>
                <a:srgbClr val="763B0A"/>
              </a:solidFill>
              <a:latin typeface="มอนตี้ Bold"/>
            </a:endParaRPr>
          </a:p>
          <a:p>
            <a:pPr marL="457200" indent="-457200" algn="ctr">
              <a:lnSpc>
                <a:spcPts val="4527"/>
              </a:lnSpc>
              <a:buFont typeface="Wingdings" panose="05000000000000000000" pitchFamily="2" charset="2"/>
              <a:buChar char="v"/>
            </a:pPr>
            <a:endParaRPr lang="en-US" sz="3233" spc="-103" dirty="0">
              <a:solidFill>
                <a:srgbClr val="763B0A"/>
              </a:solidFill>
              <a:latin typeface="มอนตี้ Bold"/>
            </a:endParaRPr>
          </a:p>
        </p:txBody>
      </p:sp>
      <p:sp>
        <p:nvSpPr>
          <p:cNvPr id="10" name="Freeform 10"/>
          <p:cNvSpPr/>
          <p:nvPr/>
        </p:nvSpPr>
        <p:spPr>
          <a:xfrm>
            <a:off x="848106" y="221413"/>
            <a:ext cx="1268005" cy="1268005"/>
          </a:xfrm>
          <a:custGeom>
            <a:avLst/>
            <a:gdLst/>
            <a:ahLst/>
            <a:cxnLst/>
            <a:rect l="l" t="t" r="r" b="b"/>
            <a:pathLst>
              <a:path w="1268005" h="1268005">
                <a:moveTo>
                  <a:pt x="0" y="0"/>
                </a:moveTo>
                <a:lnTo>
                  <a:pt x="1268005" y="0"/>
                </a:lnTo>
                <a:lnTo>
                  <a:pt x="1268005" y="1268005"/>
                </a:lnTo>
                <a:lnTo>
                  <a:pt x="0" y="12680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2116111" y="968898"/>
            <a:ext cx="676434" cy="676434"/>
          </a:xfrm>
          <a:custGeom>
            <a:avLst/>
            <a:gdLst/>
            <a:ahLst/>
            <a:cxnLst/>
            <a:rect l="l" t="t" r="r" b="b"/>
            <a:pathLst>
              <a:path w="676434" h="676434">
                <a:moveTo>
                  <a:pt x="0" y="0"/>
                </a:moveTo>
                <a:lnTo>
                  <a:pt x="676434" y="0"/>
                </a:lnTo>
                <a:lnTo>
                  <a:pt x="676434" y="676435"/>
                </a:lnTo>
                <a:lnTo>
                  <a:pt x="0" y="6764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360482" y="1307115"/>
            <a:ext cx="4211518" cy="4571188"/>
          </a:xfrm>
          <a:prstGeom prst="rect">
            <a:avLst/>
          </a:prstGeom>
        </p:spPr>
        <p:txBody>
          <a:bodyPr wrap="square" lIns="0" tIns="0" rIns="0" bIns="0" rtlCol="0" anchor="t">
            <a:spAutoFit/>
          </a:bodyPr>
          <a:lstStyle/>
          <a:p>
            <a:pPr>
              <a:lnSpc>
                <a:spcPts val="12408"/>
              </a:lnSpc>
            </a:pPr>
            <a:r>
              <a:rPr lang="en-US" sz="6600" spc="463" dirty="0">
                <a:solidFill>
                  <a:srgbClr val="FAB30C"/>
                </a:solidFill>
                <a:latin typeface="Lucky Bones"/>
              </a:rPr>
              <a:t>Funky Historical Facts</a:t>
            </a:r>
          </a:p>
        </p:txBody>
      </p:sp>
      <p:pic>
        <p:nvPicPr>
          <p:cNvPr id="1030" name="Picture 6" descr="Albert Ellis - AllPsych">
            <a:extLst>
              <a:ext uri="{FF2B5EF4-FFF2-40B4-BE49-F238E27FC236}">
                <a16:creationId xmlns:a16="http://schemas.microsoft.com/office/drawing/2014/main" id="{8462576B-FEF2-967E-7471-939253BE2B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9041" y="4752259"/>
            <a:ext cx="3862731" cy="560889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9B355F3-4550-00E6-D18F-9557DE84570B}"/>
              </a:ext>
            </a:extLst>
          </p:cNvPr>
          <p:cNvSpPr txBox="1"/>
          <p:nvPr/>
        </p:nvSpPr>
        <p:spPr>
          <a:xfrm>
            <a:off x="9133536" y="9363670"/>
            <a:ext cx="15683344" cy="1200329"/>
          </a:xfrm>
          <a:prstGeom prst="rect">
            <a:avLst/>
          </a:prstGeom>
          <a:noFill/>
        </p:spPr>
        <p:txBody>
          <a:bodyPr wrap="square">
            <a:spAutoFit/>
          </a:bodyPr>
          <a:lstStyle/>
          <a:p>
            <a:r>
              <a:rPr lang="en-US" sz="1800" dirty="0">
                <a:effectLst/>
                <a:latin typeface="Aptos" panose="020B0004020202020204" pitchFamily="34" charset="0"/>
                <a:ea typeface="Aptos" panose="020B0004020202020204" pitchFamily="34" charset="0"/>
                <a:cs typeface="Aptos" panose="020B0004020202020204" pitchFamily="34" charset="0"/>
              </a:rPr>
              <a:t>(A. </a:t>
            </a:r>
            <a:r>
              <a:rPr lang="en-US" sz="1800" dirty="0" err="1">
                <a:effectLst/>
                <a:latin typeface="Aptos" panose="020B0004020202020204" pitchFamily="34" charset="0"/>
                <a:ea typeface="Aptos" panose="020B0004020202020204" pitchFamily="34" charset="0"/>
                <a:cs typeface="Aptos" panose="020B0004020202020204" pitchFamily="34" charset="0"/>
              </a:rPr>
              <a:t>Dichoso</a:t>
            </a:r>
            <a:r>
              <a:rPr lang="en-US" sz="1800" dirty="0">
                <a:effectLst/>
                <a:latin typeface="Aptos" panose="020B0004020202020204" pitchFamily="34" charset="0"/>
                <a:ea typeface="Aptos" panose="020B0004020202020204" pitchFamily="34" charset="0"/>
                <a:cs typeface="Aptos" panose="020B0004020202020204" pitchFamily="34" charset="0"/>
              </a:rPr>
              <a:t> &amp; M. </a:t>
            </a:r>
            <a:r>
              <a:rPr lang="en-US" sz="1800" dirty="0" err="1">
                <a:effectLst/>
                <a:latin typeface="Aptos" panose="020B0004020202020204" pitchFamily="34" charset="0"/>
                <a:ea typeface="Aptos" panose="020B0004020202020204" pitchFamily="34" charset="0"/>
                <a:cs typeface="Aptos" panose="020B0004020202020204" pitchFamily="34" charset="0"/>
              </a:rPr>
              <a:t>Maitim</a:t>
            </a:r>
            <a:r>
              <a:rPr lang="en-US" sz="1800" dirty="0">
                <a:effectLst/>
                <a:latin typeface="Aptos" panose="020B0004020202020204" pitchFamily="34" charset="0"/>
                <a:ea typeface="Aptos" panose="020B0004020202020204" pitchFamily="34" charset="0"/>
                <a:cs typeface="Aptos" panose="020B0004020202020204" pitchFamily="34" charset="0"/>
              </a:rPr>
              <a:t>, 2017).</a:t>
            </a:r>
          </a:p>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kern="0" dirty="0">
              <a:latin typeface="Aptos" panose="020B0004020202020204" pitchFamily="34" charset="0"/>
              <a:ea typeface="Calibri" panose="020F0502020204030204" pitchFamily="34" charset="0"/>
              <a:cs typeface="Aptos" panose="020B0004020202020204" pitchFamily="34" charset="0"/>
            </a:endParaRPr>
          </a:p>
          <a:p>
            <a:endParaRPr lang="en-US" sz="1800" dirty="0">
              <a:ea typeface="+mn-lt"/>
              <a:cs typeface="+mn-lt"/>
            </a:endParaRPr>
          </a:p>
          <a:p>
            <a:endParaRPr lang="en-US" dirty="0"/>
          </a:p>
        </p:txBody>
      </p:sp>
      <p:sp>
        <p:nvSpPr>
          <p:cNvPr id="15" name="Rectangle 7">
            <a:extLst>
              <a:ext uri="{FF2B5EF4-FFF2-40B4-BE49-F238E27FC236}">
                <a16:creationId xmlns:a16="http://schemas.microsoft.com/office/drawing/2014/main" id="{2B595BCE-647F-70A0-5693-8ABB784046DD}"/>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5" name="Picture 11" descr="What Is a Libra? The Dates, Personality Traits and Compatibilities of the  Zodiac Sign">
            <a:extLst>
              <a:ext uri="{FF2B5EF4-FFF2-40B4-BE49-F238E27FC236}">
                <a16:creationId xmlns:a16="http://schemas.microsoft.com/office/drawing/2014/main" id="{917EB7BF-8FA7-2E13-2899-DC6E2FCA88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782622">
            <a:off x="-127601" y="6231514"/>
            <a:ext cx="3091912" cy="2057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370891" y="-3879330"/>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1219200" y="798850"/>
            <a:ext cx="15183701" cy="8229600"/>
            <a:chOff x="0" y="0"/>
            <a:chExt cx="2935740" cy="1591178"/>
          </a:xfrm>
        </p:grpSpPr>
        <p:sp>
          <p:nvSpPr>
            <p:cNvPr id="4" name="Freeform 4"/>
            <p:cNvSpPr/>
            <p:nvPr/>
          </p:nvSpPr>
          <p:spPr>
            <a:xfrm>
              <a:off x="0" y="0"/>
              <a:ext cx="2935740" cy="1591178"/>
            </a:xfrm>
            <a:custGeom>
              <a:avLst/>
              <a:gdLst/>
              <a:ahLst/>
              <a:cxnLst/>
              <a:rect l="l" t="t" r="r" b="b"/>
              <a:pathLst>
                <a:path w="2935740" h="1591178">
                  <a:moveTo>
                    <a:pt x="24984" y="0"/>
                  </a:moveTo>
                  <a:lnTo>
                    <a:pt x="2910756" y="0"/>
                  </a:lnTo>
                  <a:cubicBezTo>
                    <a:pt x="2924554" y="0"/>
                    <a:pt x="2935740" y="11186"/>
                    <a:pt x="2935740" y="24984"/>
                  </a:cubicBezTo>
                  <a:lnTo>
                    <a:pt x="2935740" y="1566193"/>
                  </a:lnTo>
                  <a:cubicBezTo>
                    <a:pt x="2935740" y="1572820"/>
                    <a:pt x="2933108" y="1579174"/>
                    <a:pt x="2928422" y="1583860"/>
                  </a:cubicBezTo>
                  <a:cubicBezTo>
                    <a:pt x="2923737" y="1588545"/>
                    <a:pt x="2917382" y="1591178"/>
                    <a:pt x="2910756" y="1591178"/>
                  </a:cubicBezTo>
                  <a:lnTo>
                    <a:pt x="24984" y="1591178"/>
                  </a:lnTo>
                  <a:cubicBezTo>
                    <a:pt x="11186" y="1591178"/>
                    <a:pt x="0" y="1579992"/>
                    <a:pt x="0" y="1566193"/>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629278"/>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4101683" y="1104900"/>
            <a:ext cx="10058400" cy="1817677"/>
          </a:xfrm>
          <a:prstGeom prst="rect">
            <a:avLst/>
          </a:prstGeom>
        </p:spPr>
        <p:txBody>
          <a:bodyPr wrap="square" lIns="0" tIns="0" rIns="0" bIns="0" rtlCol="0" anchor="t">
            <a:spAutoFit/>
          </a:bodyPr>
          <a:lstStyle/>
          <a:p>
            <a:pPr algn="ctr">
              <a:lnSpc>
                <a:spcPts val="17369"/>
              </a:lnSpc>
            </a:pPr>
            <a:r>
              <a:rPr lang="en-US" sz="4800" spc="496" dirty="0">
                <a:solidFill>
                  <a:srgbClr val="FAB30C"/>
                </a:solidFill>
                <a:latin typeface="Lucky Bones"/>
              </a:rPr>
              <a:t>Therapeutic Stages: Beginning</a:t>
            </a:r>
          </a:p>
        </p:txBody>
      </p:sp>
      <p:sp>
        <p:nvSpPr>
          <p:cNvPr id="8" name="Freeform 8"/>
          <p:cNvSpPr/>
          <p:nvPr/>
        </p:nvSpPr>
        <p:spPr>
          <a:xfrm>
            <a:off x="14510917" y="6172188"/>
            <a:ext cx="2748383" cy="4718253"/>
          </a:xfrm>
          <a:custGeom>
            <a:avLst/>
            <a:gdLst/>
            <a:ahLst/>
            <a:cxnLst/>
            <a:rect l="l" t="t" r="r" b="b"/>
            <a:pathLst>
              <a:path w="2748383" h="4718253">
                <a:moveTo>
                  <a:pt x="0" y="0"/>
                </a:moveTo>
                <a:lnTo>
                  <a:pt x="2748383" y="0"/>
                </a:lnTo>
                <a:lnTo>
                  <a:pt x="2748383" y="4718254"/>
                </a:lnTo>
                <a:lnTo>
                  <a:pt x="0" y="47182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4905450" y="1840899"/>
            <a:ext cx="1848285" cy="1848285"/>
          </a:xfrm>
          <a:custGeom>
            <a:avLst/>
            <a:gdLst/>
            <a:ahLst/>
            <a:cxnLst/>
            <a:rect l="l" t="t" r="r" b="b"/>
            <a:pathLst>
              <a:path w="1848285" h="1848285">
                <a:moveTo>
                  <a:pt x="0" y="0"/>
                </a:moveTo>
                <a:lnTo>
                  <a:pt x="1848284" y="0"/>
                </a:lnTo>
                <a:lnTo>
                  <a:pt x="1848284" y="1848284"/>
                </a:lnTo>
                <a:lnTo>
                  <a:pt x="0" y="18482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4314283" y="1287125"/>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3074" name="Picture 2" descr="The great martech debate: Build vs. buy">
            <a:extLst>
              <a:ext uri="{FF2B5EF4-FFF2-40B4-BE49-F238E27FC236}">
                <a16:creationId xmlns:a16="http://schemas.microsoft.com/office/drawing/2014/main" id="{767AF786-FF47-9BA4-0F24-8E405E9B37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002" y="4354513"/>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hy you can't afford to overlook the power of rapport | The Association of  Corporate Treasurers">
            <a:extLst>
              <a:ext uri="{FF2B5EF4-FFF2-40B4-BE49-F238E27FC236}">
                <a16:creationId xmlns:a16="http://schemas.microsoft.com/office/drawing/2014/main" id="{3BE6055E-734E-F07C-08C6-BFD72168AF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8177" y="4354513"/>
            <a:ext cx="3896717" cy="18176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14" name="Ink 13">
                <a:extLst>
                  <a:ext uri="{FF2B5EF4-FFF2-40B4-BE49-F238E27FC236}">
                    <a16:creationId xmlns:a16="http://schemas.microsoft.com/office/drawing/2014/main" id="{CE2D1D98-B126-A889-5475-6AEF120BE936}"/>
                  </a:ext>
                </a:extLst>
              </p14:cNvPr>
              <p14:cNvContentPartPr/>
              <p14:nvPr/>
            </p14:nvContentPartPr>
            <p14:xfrm>
              <a:off x="3342735" y="7086060"/>
              <a:ext cx="360" cy="360"/>
            </p14:xfrm>
          </p:contentPart>
        </mc:Choice>
        <mc:Fallback xmlns="">
          <p:pic>
            <p:nvPicPr>
              <p:cNvPr id="14" name="Ink 13">
                <a:extLst>
                  <a:ext uri="{FF2B5EF4-FFF2-40B4-BE49-F238E27FC236}">
                    <a16:creationId xmlns:a16="http://schemas.microsoft.com/office/drawing/2014/main" id="{CE2D1D98-B126-A889-5475-6AEF120BE936}"/>
                  </a:ext>
                </a:extLst>
              </p:cNvPr>
              <p:cNvPicPr/>
              <p:nvPr/>
            </p:nvPicPr>
            <p:blipFill>
              <a:blip r:embed="rId12"/>
              <a:stretch>
                <a:fillRect/>
              </a:stretch>
            </p:blipFill>
            <p:spPr>
              <a:xfrm>
                <a:off x="3325095" y="7068420"/>
                <a:ext cx="36000" cy="36000"/>
              </a:xfrm>
              <a:prstGeom prst="rect">
                <a:avLst/>
              </a:prstGeom>
            </p:spPr>
          </p:pic>
        </mc:Fallback>
      </mc:AlternateContent>
      <p:pic>
        <p:nvPicPr>
          <p:cNvPr id="3080" name="Picture 8" descr="Teacher therapy Vectors &amp; Illustrations for Free Download | Freepik">
            <a:extLst>
              <a:ext uri="{FF2B5EF4-FFF2-40B4-BE49-F238E27FC236}">
                <a16:creationId xmlns:a16="http://schemas.microsoft.com/office/drawing/2014/main" id="{FCE182D2-01A1-D8FC-EEBF-5AEAFF1A6FE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60999" y="4188067"/>
            <a:ext cx="3692674" cy="2435024"/>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5">
            <a:extLst>
              <a:ext uri="{FF2B5EF4-FFF2-40B4-BE49-F238E27FC236}">
                <a16:creationId xmlns:a16="http://schemas.microsoft.com/office/drawing/2014/main" id="{C173C402-0C78-1377-0198-522F9D410536}"/>
              </a:ext>
            </a:extLst>
          </p:cNvPr>
          <p:cNvSpPr/>
          <p:nvPr/>
        </p:nvSpPr>
        <p:spPr>
          <a:xfrm>
            <a:off x="12453673" y="4165043"/>
            <a:ext cx="3251101" cy="2432774"/>
          </a:xfrm>
          <a:custGeom>
            <a:avLst/>
            <a:gdLst/>
            <a:ahLst/>
            <a:cxnLst/>
            <a:rect l="l" t="t" r="r" b="b"/>
            <a:pathLst>
              <a:path w="3788997" h="2521405">
                <a:moveTo>
                  <a:pt x="0" y="0"/>
                </a:moveTo>
                <a:lnTo>
                  <a:pt x="3788998" y="0"/>
                </a:lnTo>
                <a:lnTo>
                  <a:pt x="3788998" y="2521405"/>
                </a:lnTo>
                <a:lnTo>
                  <a:pt x="0" y="2521405"/>
                </a:lnTo>
                <a:lnTo>
                  <a:pt x="0" y="0"/>
                </a:lnTo>
                <a:close/>
              </a:path>
            </a:pathLst>
          </a:custGeom>
          <a:blipFill>
            <a:blip r:embed="rId14"/>
            <a:stretch>
              <a:fillRect/>
            </a:stretch>
          </a:blipFill>
        </p:spPr>
        <p:txBody>
          <a:bodyPr/>
          <a:lstStyle/>
          <a:p>
            <a:endParaRPr lang="en-US"/>
          </a:p>
        </p:txBody>
      </p:sp>
    </p:spTree>
    <p:extLst>
      <p:ext uri="{BB962C8B-B14F-4D97-AF65-F5344CB8AC3E}">
        <p14:creationId xmlns:p14="http://schemas.microsoft.com/office/powerpoint/2010/main" val="959720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799804" y="-5589596"/>
            <a:ext cx="12074733" cy="21466192"/>
          </a:xfrm>
          <a:custGeom>
            <a:avLst/>
            <a:gdLst/>
            <a:ahLst/>
            <a:cxnLst/>
            <a:rect l="l" t="t" r="r" b="b"/>
            <a:pathLst>
              <a:path w="12074733" h="21466192">
                <a:moveTo>
                  <a:pt x="0" y="0"/>
                </a:moveTo>
                <a:lnTo>
                  <a:pt x="12074733" y="0"/>
                </a:lnTo>
                <a:lnTo>
                  <a:pt x="12074733" y="21466192"/>
                </a:lnTo>
                <a:lnTo>
                  <a:pt x="0" y="21466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742378" y="1238197"/>
            <a:ext cx="16287058" cy="8612397"/>
            <a:chOff x="0" y="0"/>
            <a:chExt cx="3149072" cy="1665191"/>
          </a:xfrm>
        </p:grpSpPr>
        <p:sp>
          <p:nvSpPr>
            <p:cNvPr id="4" name="Freeform 4"/>
            <p:cNvSpPr/>
            <p:nvPr/>
          </p:nvSpPr>
          <p:spPr>
            <a:xfrm>
              <a:off x="0" y="0"/>
              <a:ext cx="3149072" cy="1665191"/>
            </a:xfrm>
            <a:custGeom>
              <a:avLst/>
              <a:gdLst/>
              <a:ahLst/>
              <a:cxnLst/>
              <a:rect l="l" t="t" r="r" b="b"/>
              <a:pathLst>
                <a:path w="3149072" h="1665191">
                  <a:moveTo>
                    <a:pt x="23292" y="0"/>
                  </a:moveTo>
                  <a:lnTo>
                    <a:pt x="3125780" y="0"/>
                  </a:lnTo>
                  <a:cubicBezTo>
                    <a:pt x="3138644" y="0"/>
                    <a:pt x="3149072" y="10428"/>
                    <a:pt x="3149072" y="23292"/>
                  </a:cubicBezTo>
                  <a:lnTo>
                    <a:pt x="3149072" y="1641899"/>
                  </a:lnTo>
                  <a:cubicBezTo>
                    <a:pt x="3149072" y="1654763"/>
                    <a:pt x="3138644" y="1665191"/>
                    <a:pt x="3125780" y="1665191"/>
                  </a:cubicBezTo>
                  <a:lnTo>
                    <a:pt x="23292" y="1665191"/>
                  </a:lnTo>
                  <a:cubicBezTo>
                    <a:pt x="10428" y="1665191"/>
                    <a:pt x="0" y="1654763"/>
                    <a:pt x="0" y="1641899"/>
                  </a:cubicBezTo>
                  <a:lnTo>
                    <a:pt x="0" y="23292"/>
                  </a:lnTo>
                  <a:cubicBezTo>
                    <a:pt x="0" y="10428"/>
                    <a:pt x="10428" y="0"/>
                    <a:pt x="23292"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3149072" cy="1703291"/>
            </a:xfrm>
            <a:prstGeom prst="rect">
              <a:avLst/>
            </a:prstGeom>
          </p:spPr>
          <p:txBody>
            <a:bodyPr lIns="29741" tIns="29741" rIns="29741" bIns="29741" rtlCol="0" anchor="ctr"/>
            <a:lstStyle/>
            <a:p>
              <a:pPr algn="ctr">
                <a:lnSpc>
                  <a:spcPts val="1400"/>
                </a:lnSpc>
                <a:spcBef>
                  <a:spcPct val="0"/>
                </a:spcBef>
              </a:pPr>
              <a:endParaRPr/>
            </a:p>
          </p:txBody>
        </p:sp>
      </p:grpSp>
      <p:grpSp>
        <p:nvGrpSpPr>
          <p:cNvPr id="6" name="Group 6"/>
          <p:cNvGrpSpPr/>
          <p:nvPr/>
        </p:nvGrpSpPr>
        <p:grpSpPr>
          <a:xfrm>
            <a:off x="1055483" y="2100735"/>
            <a:ext cx="15479915" cy="2425982"/>
            <a:chOff x="0" y="-38100"/>
            <a:chExt cx="1915055" cy="469059"/>
          </a:xfrm>
        </p:grpSpPr>
        <p:sp>
          <p:nvSpPr>
            <p:cNvPr id="7" name="Freeform 7"/>
            <p:cNvSpPr/>
            <p:nvPr/>
          </p:nvSpPr>
          <p:spPr>
            <a:xfrm>
              <a:off x="0" y="0"/>
              <a:ext cx="1915055" cy="124493"/>
            </a:xfrm>
            <a:custGeom>
              <a:avLst/>
              <a:gdLst/>
              <a:ahLst/>
              <a:cxnLst/>
              <a:rect l="l" t="t" r="r" b="b"/>
              <a:pathLst>
                <a:path w="1915055" h="430959">
                  <a:moveTo>
                    <a:pt x="38300" y="0"/>
                  </a:moveTo>
                  <a:lnTo>
                    <a:pt x="1876755" y="0"/>
                  </a:lnTo>
                  <a:cubicBezTo>
                    <a:pt x="1886913" y="0"/>
                    <a:pt x="1896655" y="4035"/>
                    <a:pt x="1903837" y="11218"/>
                  </a:cubicBezTo>
                  <a:cubicBezTo>
                    <a:pt x="1911020" y="18401"/>
                    <a:pt x="1915055" y="28143"/>
                    <a:pt x="1915055" y="38300"/>
                  </a:cubicBezTo>
                  <a:lnTo>
                    <a:pt x="1915055" y="392659"/>
                  </a:lnTo>
                  <a:cubicBezTo>
                    <a:pt x="1915055" y="402817"/>
                    <a:pt x="1911020" y="412558"/>
                    <a:pt x="1903837" y="419741"/>
                  </a:cubicBezTo>
                  <a:cubicBezTo>
                    <a:pt x="1896655" y="426924"/>
                    <a:pt x="1886913" y="430959"/>
                    <a:pt x="1876755" y="430959"/>
                  </a:cubicBezTo>
                  <a:lnTo>
                    <a:pt x="38300" y="430959"/>
                  </a:lnTo>
                  <a:cubicBezTo>
                    <a:pt x="28143" y="430959"/>
                    <a:pt x="18401" y="426924"/>
                    <a:pt x="11218" y="419741"/>
                  </a:cubicBezTo>
                  <a:cubicBezTo>
                    <a:pt x="4035" y="412558"/>
                    <a:pt x="0" y="402817"/>
                    <a:pt x="0" y="392659"/>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a:p>
          </p:txBody>
        </p:sp>
        <p:sp>
          <p:nvSpPr>
            <p:cNvPr id="8" name="TextBox 8"/>
            <p:cNvSpPr txBox="1"/>
            <p:nvPr/>
          </p:nvSpPr>
          <p:spPr>
            <a:xfrm>
              <a:off x="0" y="-38100"/>
              <a:ext cx="1915055" cy="469059"/>
            </a:xfrm>
            <a:prstGeom prst="rect">
              <a:avLst/>
            </a:prstGeom>
          </p:spPr>
          <p:txBody>
            <a:bodyPr lIns="29741" tIns="29741" rIns="29741" bIns="29741" rtlCol="0" anchor="ctr"/>
            <a:lstStyle/>
            <a:p>
              <a:pPr algn="ctr">
                <a:lnSpc>
                  <a:spcPts val="1400"/>
                </a:lnSpc>
                <a:spcBef>
                  <a:spcPct val="0"/>
                </a:spcBef>
              </a:pPr>
              <a:endParaRPr/>
            </a:p>
          </p:txBody>
        </p:sp>
      </p:grpSp>
      <p:grpSp>
        <p:nvGrpSpPr>
          <p:cNvPr id="12" name="Group 12"/>
          <p:cNvGrpSpPr/>
          <p:nvPr/>
        </p:nvGrpSpPr>
        <p:grpSpPr>
          <a:xfrm>
            <a:off x="1055483" y="4622346"/>
            <a:ext cx="15718459" cy="2463080"/>
            <a:chOff x="-15406" y="-38100"/>
            <a:chExt cx="1930461" cy="476232"/>
          </a:xfrm>
        </p:grpSpPr>
        <p:sp>
          <p:nvSpPr>
            <p:cNvPr id="13" name="Freeform 13"/>
            <p:cNvSpPr/>
            <p:nvPr/>
          </p:nvSpPr>
          <p:spPr>
            <a:xfrm>
              <a:off x="-15406" y="0"/>
              <a:ext cx="1915055" cy="438132"/>
            </a:xfrm>
            <a:custGeom>
              <a:avLst/>
              <a:gdLst/>
              <a:ahLst/>
              <a:cxnLst/>
              <a:rect l="l" t="t" r="r" b="b"/>
              <a:pathLst>
                <a:path w="1915055" h="438132">
                  <a:moveTo>
                    <a:pt x="38300" y="0"/>
                  </a:moveTo>
                  <a:lnTo>
                    <a:pt x="1876755" y="0"/>
                  </a:lnTo>
                  <a:cubicBezTo>
                    <a:pt x="1886913" y="0"/>
                    <a:pt x="1896655" y="4035"/>
                    <a:pt x="1903837" y="11218"/>
                  </a:cubicBezTo>
                  <a:cubicBezTo>
                    <a:pt x="1911020" y="18401"/>
                    <a:pt x="1915055" y="28143"/>
                    <a:pt x="1915055" y="38300"/>
                  </a:cubicBezTo>
                  <a:lnTo>
                    <a:pt x="1915055" y="399831"/>
                  </a:lnTo>
                  <a:cubicBezTo>
                    <a:pt x="1915055" y="409989"/>
                    <a:pt x="1911020" y="419731"/>
                    <a:pt x="1903837" y="426914"/>
                  </a:cubicBezTo>
                  <a:cubicBezTo>
                    <a:pt x="1896655" y="434097"/>
                    <a:pt x="1886913" y="438132"/>
                    <a:pt x="1876755" y="438132"/>
                  </a:cubicBezTo>
                  <a:lnTo>
                    <a:pt x="38300" y="438132"/>
                  </a:lnTo>
                  <a:cubicBezTo>
                    <a:pt x="28143" y="438132"/>
                    <a:pt x="18401" y="434097"/>
                    <a:pt x="11218" y="426914"/>
                  </a:cubicBezTo>
                  <a:cubicBezTo>
                    <a:pt x="4035" y="419731"/>
                    <a:pt x="0" y="409989"/>
                    <a:pt x="0" y="399831"/>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dirty="0"/>
            </a:p>
          </p:txBody>
        </p:sp>
        <p:sp>
          <p:nvSpPr>
            <p:cNvPr id="14" name="TextBox 14"/>
            <p:cNvSpPr txBox="1"/>
            <p:nvPr/>
          </p:nvSpPr>
          <p:spPr>
            <a:xfrm>
              <a:off x="0" y="-38100"/>
              <a:ext cx="1915055" cy="476232"/>
            </a:xfrm>
            <a:prstGeom prst="rect">
              <a:avLst/>
            </a:prstGeom>
          </p:spPr>
          <p:txBody>
            <a:bodyPr lIns="29741" tIns="29741" rIns="29741" bIns="29741" rtlCol="0" anchor="ctr"/>
            <a:lstStyle/>
            <a:p>
              <a:pPr algn="ctr">
                <a:lnSpc>
                  <a:spcPts val="1400"/>
                </a:lnSpc>
                <a:spcBef>
                  <a:spcPct val="0"/>
                </a:spcBef>
              </a:pPr>
              <a:endParaRPr/>
            </a:p>
          </p:txBody>
        </p:sp>
      </p:grpSp>
      <p:grpSp>
        <p:nvGrpSpPr>
          <p:cNvPr id="18" name="Group 18"/>
          <p:cNvGrpSpPr/>
          <p:nvPr/>
        </p:nvGrpSpPr>
        <p:grpSpPr>
          <a:xfrm>
            <a:off x="1084059" y="7301986"/>
            <a:ext cx="15593018" cy="2113839"/>
            <a:chOff x="0" y="0"/>
            <a:chExt cx="1915055" cy="408707"/>
          </a:xfrm>
        </p:grpSpPr>
        <p:sp>
          <p:nvSpPr>
            <p:cNvPr id="19" name="Freeform 19"/>
            <p:cNvSpPr/>
            <p:nvPr/>
          </p:nvSpPr>
          <p:spPr>
            <a:xfrm>
              <a:off x="0" y="0"/>
              <a:ext cx="1915055" cy="408707"/>
            </a:xfrm>
            <a:custGeom>
              <a:avLst/>
              <a:gdLst/>
              <a:ahLst/>
              <a:cxnLst/>
              <a:rect l="l" t="t" r="r" b="b"/>
              <a:pathLst>
                <a:path w="1915055" h="408707">
                  <a:moveTo>
                    <a:pt x="38300" y="0"/>
                  </a:moveTo>
                  <a:lnTo>
                    <a:pt x="1876755" y="0"/>
                  </a:lnTo>
                  <a:cubicBezTo>
                    <a:pt x="1886913" y="0"/>
                    <a:pt x="1896655" y="4035"/>
                    <a:pt x="1903837" y="11218"/>
                  </a:cubicBezTo>
                  <a:cubicBezTo>
                    <a:pt x="1911020" y="18401"/>
                    <a:pt x="1915055" y="28143"/>
                    <a:pt x="1915055" y="38300"/>
                  </a:cubicBezTo>
                  <a:lnTo>
                    <a:pt x="1915055" y="370406"/>
                  </a:lnTo>
                  <a:cubicBezTo>
                    <a:pt x="1915055" y="380564"/>
                    <a:pt x="1911020" y="390306"/>
                    <a:pt x="1903837" y="397489"/>
                  </a:cubicBezTo>
                  <a:cubicBezTo>
                    <a:pt x="1896655" y="404672"/>
                    <a:pt x="1886913" y="408707"/>
                    <a:pt x="1876755" y="408707"/>
                  </a:cubicBezTo>
                  <a:lnTo>
                    <a:pt x="38300" y="408707"/>
                  </a:lnTo>
                  <a:cubicBezTo>
                    <a:pt x="28143" y="408707"/>
                    <a:pt x="18401" y="404672"/>
                    <a:pt x="11218" y="397489"/>
                  </a:cubicBezTo>
                  <a:cubicBezTo>
                    <a:pt x="4035" y="390306"/>
                    <a:pt x="0" y="380564"/>
                    <a:pt x="0" y="370406"/>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a:p>
          </p:txBody>
        </p:sp>
        <p:sp>
          <p:nvSpPr>
            <p:cNvPr id="20" name="TextBox 20"/>
            <p:cNvSpPr txBox="1"/>
            <p:nvPr/>
          </p:nvSpPr>
          <p:spPr>
            <a:xfrm>
              <a:off x="0" y="-38100"/>
              <a:ext cx="1915055" cy="446807"/>
            </a:xfrm>
            <a:prstGeom prst="rect">
              <a:avLst/>
            </a:prstGeom>
          </p:spPr>
          <p:txBody>
            <a:bodyPr lIns="29741" tIns="29741" rIns="29741" bIns="29741" rtlCol="0" anchor="ctr"/>
            <a:lstStyle/>
            <a:p>
              <a:pPr algn="ctr">
                <a:lnSpc>
                  <a:spcPts val="1400"/>
                </a:lnSpc>
                <a:spcBef>
                  <a:spcPct val="0"/>
                </a:spcBef>
              </a:pPr>
              <a:endParaRPr/>
            </a:p>
          </p:txBody>
        </p:sp>
      </p:grpSp>
      <p:grpSp>
        <p:nvGrpSpPr>
          <p:cNvPr id="24" name="Group 24"/>
          <p:cNvGrpSpPr/>
          <p:nvPr/>
        </p:nvGrpSpPr>
        <p:grpSpPr>
          <a:xfrm>
            <a:off x="4479976" y="815483"/>
            <a:ext cx="9384505" cy="1263646"/>
            <a:chOff x="0" y="0"/>
            <a:chExt cx="2471639" cy="332812"/>
          </a:xfrm>
        </p:grpSpPr>
        <p:sp>
          <p:nvSpPr>
            <p:cNvPr id="25" name="Freeform 25"/>
            <p:cNvSpPr/>
            <p:nvPr/>
          </p:nvSpPr>
          <p:spPr>
            <a:xfrm>
              <a:off x="0" y="0"/>
              <a:ext cx="2471639" cy="332812"/>
            </a:xfrm>
            <a:custGeom>
              <a:avLst/>
              <a:gdLst/>
              <a:ahLst/>
              <a:cxnLst/>
              <a:rect l="l" t="t" r="r" b="b"/>
              <a:pathLst>
                <a:path w="2471639" h="332812">
                  <a:moveTo>
                    <a:pt x="20624" y="0"/>
                  </a:moveTo>
                  <a:lnTo>
                    <a:pt x="2451015" y="0"/>
                  </a:lnTo>
                  <a:cubicBezTo>
                    <a:pt x="2462406" y="0"/>
                    <a:pt x="2471639" y="9234"/>
                    <a:pt x="2471639" y="20624"/>
                  </a:cubicBezTo>
                  <a:lnTo>
                    <a:pt x="2471639" y="312188"/>
                  </a:lnTo>
                  <a:cubicBezTo>
                    <a:pt x="2471639" y="317658"/>
                    <a:pt x="2469466" y="322904"/>
                    <a:pt x="2465599" y="326771"/>
                  </a:cubicBezTo>
                  <a:cubicBezTo>
                    <a:pt x="2461731" y="330639"/>
                    <a:pt x="2456485" y="332812"/>
                    <a:pt x="2451015" y="332812"/>
                  </a:cubicBezTo>
                  <a:lnTo>
                    <a:pt x="20624" y="332812"/>
                  </a:lnTo>
                  <a:cubicBezTo>
                    <a:pt x="15154" y="332812"/>
                    <a:pt x="9908" y="330639"/>
                    <a:pt x="6041" y="326771"/>
                  </a:cubicBezTo>
                  <a:cubicBezTo>
                    <a:pt x="2173" y="322904"/>
                    <a:pt x="0" y="317658"/>
                    <a:pt x="0" y="312188"/>
                  </a:cubicBezTo>
                  <a:lnTo>
                    <a:pt x="0" y="20624"/>
                  </a:lnTo>
                  <a:cubicBezTo>
                    <a:pt x="0" y="15154"/>
                    <a:pt x="2173" y="9908"/>
                    <a:pt x="6041" y="6041"/>
                  </a:cubicBezTo>
                  <a:cubicBezTo>
                    <a:pt x="9908" y="2173"/>
                    <a:pt x="15154" y="0"/>
                    <a:pt x="20624" y="0"/>
                  </a:cubicBezTo>
                  <a:close/>
                </a:path>
              </a:pathLst>
            </a:custGeom>
            <a:solidFill>
              <a:srgbClr val="FFA030"/>
            </a:solidFill>
            <a:ln w="76200" cap="rnd">
              <a:solidFill>
                <a:srgbClr val="984E11"/>
              </a:solidFill>
              <a:prstDash val="solid"/>
              <a:round/>
            </a:ln>
          </p:spPr>
          <p:txBody>
            <a:bodyPr/>
            <a:lstStyle/>
            <a:p>
              <a:endParaRPr lang="en-US"/>
            </a:p>
          </p:txBody>
        </p:sp>
        <p:sp>
          <p:nvSpPr>
            <p:cNvPr id="26" name="TextBox 26"/>
            <p:cNvSpPr txBox="1"/>
            <p:nvPr/>
          </p:nvSpPr>
          <p:spPr>
            <a:xfrm>
              <a:off x="0" y="-85725"/>
              <a:ext cx="2471639" cy="418537"/>
            </a:xfrm>
            <a:prstGeom prst="rect">
              <a:avLst/>
            </a:prstGeom>
          </p:spPr>
          <p:txBody>
            <a:bodyPr lIns="50800" tIns="50800" rIns="50800" bIns="50800" rtlCol="0" anchor="ctr"/>
            <a:lstStyle/>
            <a:p>
              <a:pPr algn="ctr">
                <a:lnSpc>
                  <a:spcPts val="6019"/>
                </a:lnSpc>
              </a:pPr>
              <a:r>
                <a:rPr lang="en-US" sz="4299" spc="253" dirty="0">
                  <a:solidFill>
                    <a:srgbClr val="FFFFFF"/>
                  </a:solidFill>
                  <a:latin typeface="Tropika"/>
                </a:rPr>
                <a:t>Therapeutic Stages: Middle </a:t>
              </a:r>
            </a:p>
          </p:txBody>
        </p:sp>
      </p:grpSp>
      <p:sp>
        <p:nvSpPr>
          <p:cNvPr id="28" name="TextBox 28"/>
          <p:cNvSpPr txBox="1"/>
          <p:nvPr/>
        </p:nvSpPr>
        <p:spPr>
          <a:xfrm>
            <a:off x="1017382" y="2321868"/>
            <a:ext cx="12895139" cy="474489"/>
          </a:xfrm>
          <a:prstGeom prst="rect">
            <a:avLst/>
          </a:prstGeom>
        </p:spPr>
        <p:txBody>
          <a:bodyPr wrap="square" lIns="0" tIns="0" rIns="0" bIns="0" rtlCol="0" anchor="t">
            <a:spAutoFit/>
          </a:bodyPr>
          <a:lstStyle/>
          <a:p>
            <a:pPr marL="570709" lvl="1" indent="-285355">
              <a:lnSpc>
                <a:spcPts val="3700"/>
              </a:lnSpc>
              <a:buFont typeface="Arial"/>
              <a:buChar char="•"/>
            </a:pPr>
            <a:r>
              <a:rPr lang="en-US" sz="2643" spc="-84" dirty="0">
                <a:solidFill>
                  <a:srgbClr val="763B0A"/>
                </a:solidFill>
                <a:latin typeface="มอนตี้ Bold"/>
              </a:rPr>
              <a:t>Implement ABC Model for disputing irrational beliefs the client has </a:t>
            </a:r>
          </a:p>
        </p:txBody>
      </p:sp>
      <p:sp>
        <p:nvSpPr>
          <p:cNvPr id="29" name="TextBox 29"/>
          <p:cNvSpPr txBox="1"/>
          <p:nvPr/>
        </p:nvSpPr>
        <p:spPr>
          <a:xfrm>
            <a:off x="1258564" y="4972051"/>
            <a:ext cx="8752024" cy="1795363"/>
          </a:xfrm>
          <a:prstGeom prst="rect">
            <a:avLst/>
          </a:prstGeom>
        </p:spPr>
        <p:txBody>
          <a:bodyPr wrap="square" lIns="0" tIns="0" rIns="0" bIns="0" rtlCol="0" anchor="t">
            <a:spAutoFit/>
          </a:bodyPr>
          <a:lstStyle/>
          <a:p>
            <a:pPr marL="539321" lvl="1" indent="-269660">
              <a:lnSpc>
                <a:spcPts val="3497"/>
              </a:lnSpc>
              <a:buFont typeface="Arial"/>
              <a:buChar char="•"/>
            </a:pPr>
            <a:r>
              <a:rPr lang="en-US" sz="2498" spc="-79" dirty="0">
                <a:solidFill>
                  <a:srgbClr val="763B0A"/>
                </a:solidFill>
                <a:latin typeface="มอนตี้ Bold"/>
              </a:rPr>
              <a:t>Emotive Techniques: Imagery (2 weeks from now 6 months, then 10 years), Humor, and Shame-attacking exercise (help remove worrying of other people’s thoughts about them)</a:t>
            </a:r>
          </a:p>
        </p:txBody>
      </p:sp>
      <p:sp>
        <p:nvSpPr>
          <p:cNvPr id="30" name="TextBox 30"/>
          <p:cNvSpPr txBox="1"/>
          <p:nvPr/>
        </p:nvSpPr>
        <p:spPr>
          <a:xfrm>
            <a:off x="1258564" y="7222561"/>
            <a:ext cx="10160764" cy="2244204"/>
          </a:xfrm>
          <a:prstGeom prst="rect">
            <a:avLst/>
          </a:prstGeom>
        </p:spPr>
        <p:txBody>
          <a:bodyPr wrap="square" lIns="0" tIns="0" rIns="0" bIns="0" rtlCol="0" anchor="t">
            <a:spAutoFit/>
          </a:bodyPr>
          <a:lstStyle/>
          <a:p>
            <a:pPr marL="534306" lvl="1" indent="-267153">
              <a:lnSpc>
                <a:spcPts val="3464"/>
              </a:lnSpc>
              <a:buFont typeface="Arial"/>
              <a:buChar char="•"/>
            </a:pPr>
            <a:endParaRPr lang="en-US" sz="2474" spc="-79" dirty="0">
              <a:solidFill>
                <a:srgbClr val="763B0A"/>
              </a:solidFill>
              <a:latin typeface="มอนตี้ Bold"/>
            </a:endParaRPr>
          </a:p>
          <a:p>
            <a:pPr marL="534306" lvl="1" indent="-267153">
              <a:lnSpc>
                <a:spcPts val="3464"/>
              </a:lnSpc>
              <a:buFont typeface="Arial"/>
              <a:buChar char="•"/>
            </a:pPr>
            <a:r>
              <a:rPr lang="en-US" sz="2400" spc="-79" dirty="0">
                <a:solidFill>
                  <a:srgbClr val="763B0A"/>
                </a:solidFill>
                <a:latin typeface="มอนตี้ Bold"/>
              </a:rPr>
              <a:t>Behavioral Techniques: In vivo desensitization and flooding to help increase frustration tolerance, tolerate discomfort, and avoid procrastination (ex: asking for affection)</a:t>
            </a:r>
            <a:endParaRPr lang="en-US" sz="2474" spc="-79" dirty="0">
              <a:solidFill>
                <a:srgbClr val="763B0A"/>
              </a:solidFill>
              <a:latin typeface="มอนตี้ Bold"/>
            </a:endParaRPr>
          </a:p>
          <a:p>
            <a:pPr>
              <a:lnSpc>
                <a:spcPts val="3464"/>
              </a:lnSpc>
            </a:pPr>
            <a:endParaRPr lang="en-US" sz="2474" spc="-79" dirty="0">
              <a:solidFill>
                <a:srgbClr val="763B0A"/>
              </a:solidFill>
              <a:latin typeface="มอนตี้ Bold"/>
            </a:endParaRPr>
          </a:p>
        </p:txBody>
      </p:sp>
      <p:grpSp>
        <p:nvGrpSpPr>
          <p:cNvPr id="9" name="Group 12">
            <a:extLst>
              <a:ext uri="{FF2B5EF4-FFF2-40B4-BE49-F238E27FC236}">
                <a16:creationId xmlns:a16="http://schemas.microsoft.com/office/drawing/2014/main" id="{C4F09ADC-16AA-DD03-DF70-9BA1E5A21007}"/>
              </a:ext>
            </a:extLst>
          </p:cNvPr>
          <p:cNvGrpSpPr/>
          <p:nvPr/>
        </p:nvGrpSpPr>
        <p:grpSpPr>
          <a:xfrm>
            <a:off x="1031670" y="3099539"/>
            <a:ext cx="15718459" cy="1390931"/>
            <a:chOff x="-15406" y="-38100"/>
            <a:chExt cx="1930461" cy="476232"/>
          </a:xfrm>
        </p:grpSpPr>
        <p:sp>
          <p:nvSpPr>
            <p:cNvPr id="10" name="Freeform 13">
              <a:extLst>
                <a:ext uri="{FF2B5EF4-FFF2-40B4-BE49-F238E27FC236}">
                  <a16:creationId xmlns:a16="http://schemas.microsoft.com/office/drawing/2014/main" id="{6B1DFAAB-9BE6-A22A-26B0-D5AAC850B830}"/>
                </a:ext>
              </a:extLst>
            </p:cNvPr>
            <p:cNvSpPr/>
            <p:nvPr/>
          </p:nvSpPr>
          <p:spPr>
            <a:xfrm>
              <a:off x="-15406" y="0"/>
              <a:ext cx="1915055" cy="438132"/>
            </a:xfrm>
            <a:custGeom>
              <a:avLst/>
              <a:gdLst/>
              <a:ahLst/>
              <a:cxnLst/>
              <a:rect l="l" t="t" r="r" b="b"/>
              <a:pathLst>
                <a:path w="1915055" h="438132">
                  <a:moveTo>
                    <a:pt x="38300" y="0"/>
                  </a:moveTo>
                  <a:lnTo>
                    <a:pt x="1876755" y="0"/>
                  </a:lnTo>
                  <a:cubicBezTo>
                    <a:pt x="1886913" y="0"/>
                    <a:pt x="1896655" y="4035"/>
                    <a:pt x="1903837" y="11218"/>
                  </a:cubicBezTo>
                  <a:cubicBezTo>
                    <a:pt x="1911020" y="18401"/>
                    <a:pt x="1915055" y="28143"/>
                    <a:pt x="1915055" y="38300"/>
                  </a:cubicBezTo>
                  <a:lnTo>
                    <a:pt x="1915055" y="399831"/>
                  </a:lnTo>
                  <a:cubicBezTo>
                    <a:pt x="1915055" y="409989"/>
                    <a:pt x="1911020" y="419731"/>
                    <a:pt x="1903837" y="426914"/>
                  </a:cubicBezTo>
                  <a:cubicBezTo>
                    <a:pt x="1896655" y="434097"/>
                    <a:pt x="1886913" y="438132"/>
                    <a:pt x="1876755" y="438132"/>
                  </a:cubicBezTo>
                  <a:lnTo>
                    <a:pt x="38300" y="438132"/>
                  </a:lnTo>
                  <a:cubicBezTo>
                    <a:pt x="28143" y="438132"/>
                    <a:pt x="18401" y="434097"/>
                    <a:pt x="11218" y="426914"/>
                  </a:cubicBezTo>
                  <a:cubicBezTo>
                    <a:pt x="4035" y="419731"/>
                    <a:pt x="0" y="409989"/>
                    <a:pt x="0" y="399831"/>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dirty="0"/>
            </a:p>
          </p:txBody>
        </p:sp>
        <p:sp>
          <p:nvSpPr>
            <p:cNvPr id="11" name="TextBox 14">
              <a:extLst>
                <a:ext uri="{FF2B5EF4-FFF2-40B4-BE49-F238E27FC236}">
                  <a16:creationId xmlns:a16="http://schemas.microsoft.com/office/drawing/2014/main" id="{7C3CB554-9C57-6CF9-8FE3-B02BB7E9CE12}"/>
                </a:ext>
              </a:extLst>
            </p:cNvPr>
            <p:cNvSpPr txBox="1"/>
            <p:nvPr/>
          </p:nvSpPr>
          <p:spPr>
            <a:xfrm>
              <a:off x="0" y="-38100"/>
              <a:ext cx="1915055" cy="476232"/>
            </a:xfrm>
            <a:prstGeom prst="rect">
              <a:avLst/>
            </a:prstGeom>
          </p:spPr>
          <p:txBody>
            <a:bodyPr lIns="29741" tIns="29741" rIns="29741" bIns="29741" rtlCol="0" anchor="ctr"/>
            <a:lstStyle/>
            <a:p>
              <a:pPr algn="ctr">
                <a:lnSpc>
                  <a:spcPts val="1400"/>
                </a:lnSpc>
                <a:spcBef>
                  <a:spcPct val="0"/>
                </a:spcBef>
              </a:pPr>
              <a:endParaRPr/>
            </a:p>
          </p:txBody>
        </p:sp>
      </p:grpSp>
      <p:sp>
        <p:nvSpPr>
          <p:cNvPr id="16" name="TextBox 15">
            <a:extLst>
              <a:ext uri="{FF2B5EF4-FFF2-40B4-BE49-F238E27FC236}">
                <a16:creationId xmlns:a16="http://schemas.microsoft.com/office/drawing/2014/main" id="{FC7FE94B-EE54-F2E5-6595-E489028BD419}"/>
              </a:ext>
            </a:extLst>
          </p:cNvPr>
          <p:cNvSpPr txBox="1"/>
          <p:nvPr/>
        </p:nvSpPr>
        <p:spPr>
          <a:xfrm>
            <a:off x="966195" y="3315430"/>
            <a:ext cx="13889660" cy="1041311"/>
          </a:xfrm>
          <a:prstGeom prst="rect">
            <a:avLst/>
          </a:prstGeom>
          <a:noFill/>
        </p:spPr>
        <p:txBody>
          <a:bodyPr wrap="square">
            <a:spAutoFit/>
          </a:bodyPr>
          <a:lstStyle/>
          <a:p>
            <a:pPr marL="570709" lvl="1" indent="-285355">
              <a:lnSpc>
                <a:spcPts val="3700"/>
              </a:lnSpc>
              <a:buFont typeface="Arial"/>
              <a:buChar char="•"/>
            </a:pPr>
            <a:r>
              <a:rPr lang="en-US" sz="2400" spc="-84" dirty="0">
                <a:solidFill>
                  <a:srgbClr val="763B0A"/>
                </a:solidFill>
                <a:latin typeface="มอนตี้ Bold"/>
              </a:rPr>
              <a:t>Cognitive Techniques: Rational Self-Statements, Becoming an REBT Teacher, Semantic Precision (correcting irrational language), Forceful Recorded Disputing (recording)</a:t>
            </a:r>
          </a:p>
        </p:txBody>
      </p:sp>
      <p:sp>
        <p:nvSpPr>
          <p:cNvPr id="21" name="TextBox 20">
            <a:extLst>
              <a:ext uri="{FF2B5EF4-FFF2-40B4-BE49-F238E27FC236}">
                <a16:creationId xmlns:a16="http://schemas.microsoft.com/office/drawing/2014/main" id="{E9C4CCEC-44F9-580A-2ADE-1DED736F2D96}"/>
              </a:ext>
            </a:extLst>
          </p:cNvPr>
          <p:cNvSpPr txBox="1"/>
          <p:nvPr/>
        </p:nvSpPr>
        <p:spPr>
          <a:xfrm>
            <a:off x="-1555731" y="10047648"/>
            <a:ext cx="10732956" cy="369332"/>
          </a:xfrm>
          <a:prstGeom prst="rect">
            <a:avLst/>
          </a:prstGeom>
          <a:noFill/>
        </p:spPr>
        <p:txBody>
          <a:bodyPr wrap="square">
            <a:spAutoFit/>
          </a:bodyPr>
          <a:lstStyle/>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dirty="0"/>
          </a:p>
        </p:txBody>
      </p:sp>
    </p:spTree>
    <p:extLst>
      <p:ext uri="{BB962C8B-B14F-4D97-AF65-F5344CB8AC3E}">
        <p14:creationId xmlns:p14="http://schemas.microsoft.com/office/powerpoint/2010/main" val="2887087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370891" y="-3879330"/>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925207" y="815886"/>
            <a:ext cx="15183701" cy="8229600"/>
            <a:chOff x="0" y="0"/>
            <a:chExt cx="2935740" cy="1591178"/>
          </a:xfrm>
        </p:grpSpPr>
        <p:sp>
          <p:nvSpPr>
            <p:cNvPr id="4" name="Freeform 4"/>
            <p:cNvSpPr/>
            <p:nvPr/>
          </p:nvSpPr>
          <p:spPr>
            <a:xfrm>
              <a:off x="0" y="0"/>
              <a:ext cx="2935740" cy="1591178"/>
            </a:xfrm>
            <a:custGeom>
              <a:avLst/>
              <a:gdLst/>
              <a:ahLst/>
              <a:cxnLst/>
              <a:rect l="l" t="t" r="r" b="b"/>
              <a:pathLst>
                <a:path w="2935740" h="1591178">
                  <a:moveTo>
                    <a:pt x="24984" y="0"/>
                  </a:moveTo>
                  <a:lnTo>
                    <a:pt x="2910756" y="0"/>
                  </a:lnTo>
                  <a:cubicBezTo>
                    <a:pt x="2924554" y="0"/>
                    <a:pt x="2935740" y="11186"/>
                    <a:pt x="2935740" y="24984"/>
                  </a:cubicBezTo>
                  <a:lnTo>
                    <a:pt x="2935740" y="1566193"/>
                  </a:lnTo>
                  <a:cubicBezTo>
                    <a:pt x="2935740" y="1572820"/>
                    <a:pt x="2933108" y="1579174"/>
                    <a:pt x="2928422" y="1583860"/>
                  </a:cubicBezTo>
                  <a:cubicBezTo>
                    <a:pt x="2923737" y="1588545"/>
                    <a:pt x="2917382" y="1591178"/>
                    <a:pt x="2910756" y="1591178"/>
                  </a:cubicBezTo>
                  <a:lnTo>
                    <a:pt x="24984" y="1591178"/>
                  </a:lnTo>
                  <a:cubicBezTo>
                    <a:pt x="11186" y="1591178"/>
                    <a:pt x="0" y="1579992"/>
                    <a:pt x="0" y="1566193"/>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629278"/>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3781850" y="23222"/>
            <a:ext cx="10058400" cy="1817677"/>
          </a:xfrm>
          <a:prstGeom prst="rect">
            <a:avLst/>
          </a:prstGeom>
        </p:spPr>
        <p:txBody>
          <a:bodyPr wrap="square" lIns="0" tIns="0" rIns="0" bIns="0" rtlCol="0" anchor="t">
            <a:spAutoFit/>
          </a:bodyPr>
          <a:lstStyle/>
          <a:p>
            <a:pPr algn="ctr">
              <a:lnSpc>
                <a:spcPts val="17369"/>
              </a:lnSpc>
            </a:pPr>
            <a:r>
              <a:rPr lang="en-US" sz="4800" spc="496" dirty="0">
                <a:solidFill>
                  <a:srgbClr val="FAB30C"/>
                </a:solidFill>
                <a:latin typeface="Lucky Bones"/>
              </a:rPr>
              <a:t>Therapeutic Stages: Ending </a:t>
            </a:r>
          </a:p>
        </p:txBody>
      </p:sp>
      <p:sp>
        <p:nvSpPr>
          <p:cNvPr id="8" name="Freeform 8"/>
          <p:cNvSpPr/>
          <p:nvPr/>
        </p:nvSpPr>
        <p:spPr>
          <a:xfrm>
            <a:off x="14510917" y="6172188"/>
            <a:ext cx="2748383" cy="4718253"/>
          </a:xfrm>
          <a:custGeom>
            <a:avLst/>
            <a:gdLst/>
            <a:ahLst/>
            <a:cxnLst/>
            <a:rect l="l" t="t" r="r" b="b"/>
            <a:pathLst>
              <a:path w="2748383" h="4718253">
                <a:moveTo>
                  <a:pt x="0" y="0"/>
                </a:moveTo>
                <a:lnTo>
                  <a:pt x="2748383" y="0"/>
                </a:lnTo>
                <a:lnTo>
                  <a:pt x="2748383" y="4718254"/>
                </a:lnTo>
                <a:lnTo>
                  <a:pt x="0" y="47182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4905450" y="1840899"/>
            <a:ext cx="1848285" cy="1848285"/>
          </a:xfrm>
          <a:custGeom>
            <a:avLst/>
            <a:gdLst/>
            <a:ahLst/>
            <a:cxnLst/>
            <a:rect l="l" t="t" r="r" b="b"/>
            <a:pathLst>
              <a:path w="1848285" h="1848285">
                <a:moveTo>
                  <a:pt x="0" y="0"/>
                </a:moveTo>
                <a:lnTo>
                  <a:pt x="1848284" y="0"/>
                </a:lnTo>
                <a:lnTo>
                  <a:pt x="1848284" y="1848284"/>
                </a:lnTo>
                <a:lnTo>
                  <a:pt x="0" y="18482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4314283" y="1287125"/>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4" name="Ink 13">
                <a:extLst>
                  <a:ext uri="{FF2B5EF4-FFF2-40B4-BE49-F238E27FC236}">
                    <a16:creationId xmlns:a16="http://schemas.microsoft.com/office/drawing/2014/main" id="{CE2D1D98-B126-A889-5475-6AEF120BE936}"/>
                  </a:ext>
                </a:extLst>
              </p14:cNvPr>
              <p14:cNvContentPartPr/>
              <p14:nvPr/>
            </p14:nvContentPartPr>
            <p14:xfrm>
              <a:off x="3342735" y="7086060"/>
              <a:ext cx="360" cy="360"/>
            </p14:xfrm>
          </p:contentPart>
        </mc:Choice>
        <mc:Fallback xmlns="">
          <p:pic>
            <p:nvPicPr>
              <p:cNvPr id="14" name="Ink 13">
                <a:extLst>
                  <a:ext uri="{FF2B5EF4-FFF2-40B4-BE49-F238E27FC236}">
                    <a16:creationId xmlns:a16="http://schemas.microsoft.com/office/drawing/2014/main" id="{CE2D1D98-B126-A889-5475-6AEF120BE936}"/>
                  </a:ext>
                </a:extLst>
              </p:cNvPr>
              <p:cNvPicPr/>
              <p:nvPr/>
            </p:nvPicPr>
            <p:blipFill>
              <a:blip r:embed="rId10"/>
              <a:stretch>
                <a:fillRect/>
              </a:stretch>
            </p:blipFill>
            <p:spPr>
              <a:xfrm>
                <a:off x="3324735" y="7068060"/>
                <a:ext cx="36000" cy="36000"/>
              </a:xfrm>
              <a:prstGeom prst="rect">
                <a:avLst/>
              </a:prstGeom>
            </p:spPr>
          </p:pic>
        </mc:Fallback>
      </mc:AlternateContent>
      <p:sp>
        <p:nvSpPr>
          <p:cNvPr id="7" name="Freeform 10">
            <a:extLst>
              <a:ext uri="{FF2B5EF4-FFF2-40B4-BE49-F238E27FC236}">
                <a16:creationId xmlns:a16="http://schemas.microsoft.com/office/drawing/2014/main" id="{68CBE7FB-5D0D-BAA6-C225-81B85E307D66}"/>
              </a:ext>
            </a:extLst>
          </p:cNvPr>
          <p:cNvSpPr/>
          <p:nvPr/>
        </p:nvSpPr>
        <p:spPr>
          <a:xfrm>
            <a:off x="1534265" y="1829783"/>
            <a:ext cx="685800" cy="806606"/>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5" name="TextBox 14">
            <a:extLst>
              <a:ext uri="{FF2B5EF4-FFF2-40B4-BE49-F238E27FC236}">
                <a16:creationId xmlns:a16="http://schemas.microsoft.com/office/drawing/2014/main" id="{ED5616D6-D6AE-EF53-4B85-4AF5D99302E5}"/>
              </a:ext>
            </a:extLst>
          </p:cNvPr>
          <p:cNvSpPr txBox="1"/>
          <p:nvPr/>
        </p:nvSpPr>
        <p:spPr>
          <a:xfrm>
            <a:off x="25793" y="1964625"/>
            <a:ext cx="10051256" cy="550151"/>
          </a:xfrm>
          <a:prstGeom prst="rect">
            <a:avLst/>
          </a:prstGeom>
          <a:noFill/>
        </p:spPr>
        <p:txBody>
          <a:bodyPr wrap="square">
            <a:spAutoFit/>
          </a:bodyPr>
          <a:lstStyle/>
          <a:p>
            <a:pPr algn="ctr">
              <a:lnSpc>
                <a:spcPts val="3767"/>
              </a:lnSpc>
            </a:pPr>
            <a:r>
              <a:rPr lang="en-US" sz="2400" spc="-86" dirty="0">
                <a:solidFill>
                  <a:schemeClr val="accent5"/>
                </a:solidFill>
                <a:latin typeface="มอนตี้ Bold"/>
              </a:rPr>
              <a:t>Client has resolved initial problem </a:t>
            </a:r>
          </a:p>
        </p:txBody>
      </p:sp>
      <p:sp>
        <p:nvSpPr>
          <p:cNvPr id="17" name="TextBox 16">
            <a:extLst>
              <a:ext uri="{FF2B5EF4-FFF2-40B4-BE49-F238E27FC236}">
                <a16:creationId xmlns:a16="http://schemas.microsoft.com/office/drawing/2014/main" id="{EE974263-FC95-5195-96CC-7DBF06D384CE}"/>
              </a:ext>
            </a:extLst>
          </p:cNvPr>
          <p:cNvSpPr txBox="1"/>
          <p:nvPr/>
        </p:nvSpPr>
        <p:spPr>
          <a:xfrm>
            <a:off x="1428396" y="3006185"/>
            <a:ext cx="10051256" cy="550151"/>
          </a:xfrm>
          <a:prstGeom prst="rect">
            <a:avLst/>
          </a:prstGeom>
          <a:noFill/>
        </p:spPr>
        <p:txBody>
          <a:bodyPr wrap="square">
            <a:spAutoFit/>
          </a:bodyPr>
          <a:lstStyle/>
          <a:p>
            <a:pPr algn="ctr">
              <a:lnSpc>
                <a:spcPts val="3767"/>
              </a:lnSpc>
            </a:pPr>
            <a:r>
              <a:rPr lang="en-US" sz="2400" spc="-86" dirty="0">
                <a:solidFill>
                  <a:schemeClr val="accent5"/>
                </a:solidFill>
                <a:latin typeface="มอนตี้ Bold"/>
              </a:rPr>
              <a:t>Can effectively use REBT for current and future issues </a:t>
            </a:r>
          </a:p>
        </p:txBody>
      </p:sp>
      <p:sp>
        <p:nvSpPr>
          <p:cNvPr id="18" name="Freeform 10">
            <a:extLst>
              <a:ext uri="{FF2B5EF4-FFF2-40B4-BE49-F238E27FC236}">
                <a16:creationId xmlns:a16="http://schemas.microsoft.com/office/drawing/2014/main" id="{DBDB02BD-0DE6-4865-9272-9163405ECB76}"/>
              </a:ext>
            </a:extLst>
          </p:cNvPr>
          <p:cNvSpPr/>
          <p:nvPr/>
        </p:nvSpPr>
        <p:spPr>
          <a:xfrm>
            <a:off x="1494498" y="2960527"/>
            <a:ext cx="685800" cy="806606"/>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20" name="Freeform 10">
            <a:extLst>
              <a:ext uri="{FF2B5EF4-FFF2-40B4-BE49-F238E27FC236}">
                <a16:creationId xmlns:a16="http://schemas.microsoft.com/office/drawing/2014/main" id="{F96C8B18-9BFB-DEA2-3102-502C5103E82A}"/>
              </a:ext>
            </a:extLst>
          </p:cNvPr>
          <p:cNvSpPr/>
          <p:nvPr/>
        </p:nvSpPr>
        <p:spPr>
          <a:xfrm>
            <a:off x="1480336" y="4144131"/>
            <a:ext cx="685800" cy="806606"/>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22" name="TextBox 21">
            <a:extLst>
              <a:ext uri="{FF2B5EF4-FFF2-40B4-BE49-F238E27FC236}">
                <a16:creationId xmlns:a16="http://schemas.microsoft.com/office/drawing/2014/main" id="{726CEB50-61EE-2BF4-3DE2-D6EB87AE33AC}"/>
              </a:ext>
            </a:extLst>
          </p:cNvPr>
          <p:cNvSpPr txBox="1"/>
          <p:nvPr/>
        </p:nvSpPr>
        <p:spPr>
          <a:xfrm>
            <a:off x="2220065" y="4119250"/>
            <a:ext cx="10051256" cy="1037463"/>
          </a:xfrm>
          <a:prstGeom prst="rect">
            <a:avLst/>
          </a:prstGeom>
          <a:noFill/>
        </p:spPr>
        <p:txBody>
          <a:bodyPr wrap="square">
            <a:spAutoFit/>
          </a:bodyPr>
          <a:lstStyle/>
          <a:p>
            <a:pPr algn="ctr">
              <a:lnSpc>
                <a:spcPts val="3767"/>
              </a:lnSpc>
            </a:pPr>
            <a:r>
              <a:rPr lang="en-US" sz="2400" spc="-86" dirty="0">
                <a:solidFill>
                  <a:schemeClr val="accent5"/>
                </a:solidFill>
                <a:latin typeface="มอนตี้ Bold"/>
              </a:rPr>
              <a:t>Continues to try new and risky behaviors along with successes to help reaffirm resiliency</a:t>
            </a:r>
          </a:p>
        </p:txBody>
      </p:sp>
      <p:sp>
        <p:nvSpPr>
          <p:cNvPr id="23" name="Freeform 10">
            <a:extLst>
              <a:ext uri="{FF2B5EF4-FFF2-40B4-BE49-F238E27FC236}">
                <a16:creationId xmlns:a16="http://schemas.microsoft.com/office/drawing/2014/main" id="{9B67BA85-583A-CD51-43B9-69E987C1234D}"/>
              </a:ext>
            </a:extLst>
          </p:cNvPr>
          <p:cNvSpPr/>
          <p:nvPr/>
        </p:nvSpPr>
        <p:spPr>
          <a:xfrm>
            <a:off x="1480336" y="5399593"/>
            <a:ext cx="685800" cy="806606"/>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24" name="Freeform 10">
            <a:extLst>
              <a:ext uri="{FF2B5EF4-FFF2-40B4-BE49-F238E27FC236}">
                <a16:creationId xmlns:a16="http://schemas.microsoft.com/office/drawing/2014/main" id="{0032E8C3-58F7-F2AC-5065-AF6F84CEAEBC}"/>
              </a:ext>
            </a:extLst>
          </p:cNvPr>
          <p:cNvSpPr/>
          <p:nvPr/>
        </p:nvSpPr>
        <p:spPr>
          <a:xfrm>
            <a:off x="1506543" y="6605970"/>
            <a:ext cx="685800" cy="806606"/>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26" name="TextBox 25">
            <a:extLst>
              <a:ext uri="{FF2B5EF4-FFF2-40B4-BE49-F238E27FC236}">
                <a16:creationId xmlns:a16="http://schemas.microsoft.com/office/drawing/2014/main" id="{5A8CE986-E823-FFF8-7436-81E0C970A3BA}"/>
              </a:ext>
            </a:extLst>
          </p:cNvPr>
          <p:cNvSpPr txBox="1"/>
          <p:nvPr/>
        </p:nvSpPr>
        <p:spPr>
          <a:xfrm>
            <a:off x="1354438" y="5422366"/>
            <a:ext cx="10051256" cy="1037463"/>
          </a:xfrm>
          <a:prstGeom prst="rect">
            <a:avLst/>
          </a:prstGeom>
          <a:noFill/>
        </p:spPr>
        <p:txBody>
          <a:bodyPr wrap="square">
            <a:spAutoFit/>
          </a:bodyPr>
          <a:lstStyle/>
          <a:p>
            <a:pPr algn="ctr">
              <a:lnSpc>
                <a:spcPts val="3767"/>
              </a:lnSpc>
            </a:pPr>
            <a:r>
              <a:rPr lang="en-US" sz="2400" spc="-86" dirty="0">
                <a:solidFill>
                  <a:schemeClr val="accent5"/>
                </a:solidFill>
                <a:latin typeface="มอนตี้ Bold"/>
              </a:rPr>
              <a:t>Self-motivated through encouragement and disputes procrastination</a:t>
            </a:r>
          </a:p>
        </p:txBody>
      </p:sp>
      <p:sp>
        <p:nvSpPr>
          <p:cNvPr id="28" name="TextBox 27">
            <a:extLst>
              <a:ext uri="{FF2B5EF4-FFF2-40B4-BE49-F238E27FC236}">
                <a16:creationId xmlns:a16="http://schemas.microsoft.com/office/drawing/2014/main" id="{E65E64CC-0A84-6386-6433-228E318411C7}"/>
              </a:ext>
            </a:extLst>
          </p:cNvPr>
          <p:cNvSpPr txBox="1"/>
          <p:nvPr/>
        </p:nvSpPr>
        <p:spPr>
          <a:xfrm>
            <a:off x="1702677" y="6576053"/>
            <a:ext cx="10051256" cy="1037463"/>
          </a:xfrm>
          <a:prstGeom prst="rect">
            <a:avLst/>
          </a:prstGeom>
          <a:noFill/>
        </p:spPr>
        <p:txBody>
          <a:bodyPr wrap="square">
            <a:spAutoFit/>
          </a:bodyPr>
          <a:lstStyle/>
          <a:p>
            <a:pPr algn="ctr">
              <a:lnSpc>
                <a:spcPts val="3767"/>
              </a:lnSpc>
            </a:pPr>
            <a:r>
              <a:rPr lang="en-US" sz="2400" spc="-86" dirty="0">
                <a:solidFill>
                  <a:schemeClr val="accent5"/>
                </a:solidFill>
                <a:latin typeface="มอนตี้ Bold"/>
              </a:rPr>
              <a:t>Can effectively express irrational beliefs to help maintain therapeutic goals</a:t>
            </a:r>
          </a:p>
        </p:txBody>
      </p:sp>
      <p:sp>
        <p:nvSpPr>
          <p:cNvPr id="29" name="Freeform 10">
            <a:extLst>
              <a:ext uri="{FF2B5EF4-FFF2-40B4-BE49-F238E27FC236}">
                <a16:creationId xmlns:a16="http://schemas.microsoft.com/office/drawing/2014/main" id="{67F2A11A-143E-72A0-B2DF-93F7C5E60D4C}"/>
              </a:ext>
            </a:extLst>
          </p:cNvPr>
          <p:cNvSpPr/>
          <p:nvPr/>
        </p:nvSpPr>
        <p:spPr>
          <a:xfrm>
            <a:off x="1534265" y="7668926"/>
            <a:ext cx="685800" cy="806606"/>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33" name="TextBox 32">
            <a:extLst>
              <a:ext uri="{FF2B5EF4-FFF2-40B4-BE49-F238E27FC236}">
                <a16:creationId xmlns:a16="http://schemas.microsoft.com/office/drawing/2014/main" id="{E164A1CB-06BE-C8DF-2C55-4DA2344394F5}"/>
              </a:ext>
            </a:extLst>
          </p:cNvPr>
          <p:cNvSpPr txBox="1"/>
          <p:nvPr/>
        </p:nvSpPr>
        <p:spPr>
          <a:xfrm>
            <a:off x="-1015674" y="7765398"/>
            <a:ext cx="10051256" cy="550151"/>
          </a:xfrm>
          <a:prstGeom prst="rect">
            <a:avLst/>
          </a:prstGeom>
          <a:noFill/>
        </p:spPr>
        <p:txBody>
          <a:bodyPr wrap="square">
            <a:spAutoFit/>
          </a:bodyPr>
          <a:lstStyle/>
          <a:p>
            <a:pPr algn="ctr">
              <a:lnSpc>
                <a:spcPts val="3767"/>
              </a:lnSpc>
            </a:pPr>
            <a:r>
              <a:rPr lang="en-US" sz="2400" spc="-86" dirty="0">
                <a:solidFill>
                  <a:schemeClr val="accent5"/>
                </a:solidFill>
                <a:latin typeface="มอนตี้ Bold"/>
              </a:rPr>
              <a:t>Finds pleasure in life </a:t>
            </a:r>
          </a:p>
        </p:txBody>
      </p:sp>
      <p:sp>
        <p:nvSpPr>
          <p:cNvPr id="35" name="TextBox 34">
            <a:extLst>
              <a:ext uri="{FF2B5EF4-FFF2-40B4-BE49-F238E27FC236}">
                <a16:creationId xmlns:a16="http://schemas.microsoft.com/office/drawing/2014/main" id="{23CA27F9-A1E1-0372-99DA-253A5A2CC66E}"/>
              </a:ext>
            </a:extLst>
          </p:cNvPr>
          <p:cNvSpPr txBox="1"/>
          <p:nvPr/>
        </p:nvSpPr>
        <p:spPr>
          <a:xfrm>
            <a:off x="-304800" y="9573746"/>
            <a:ext cx="10290746" cy="369332"/>
          </a:xfrm>
          <a:prstGeom prst="rect">
            <a:avLst/>
          </a:prstGeom>
          <a:noFill/>
        </p:spPr>
        <p:txBody>
          <a:bodyPr wrap="square">
            <a:spAutoFit/>
          </a:bodyPr>
          <a:lstStyle/>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dirty="0"/>
          </a:p>
        </p:txBody>
      </p:sp>
    </p:spTree>
    <p:extLst>
      <p:ext uri="{BB962C8B-B14F-4D97-AF65-F5344CB8AC3E}">
        <p14:creationId xmlns:p14="http://schemas.microsoft.com/office/powerpoint/2010/main" val="1327820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29308" y="-3999790"/>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329256" y="1181100"/>
            <a:ext cx="15183701" cy="8229600"/>
            <a:chOff x="0" y="0"/>
            <a:chExt cx="2935740" cy="1591178"/>
          </a:xfrm>
        </p:grpSpPr>
        <p:sp>
          <p:nvSpPr>
            <p:cNvPr id="4" name="Freeform 4"/>
            <p:cNvSpPr/>
            <p:nvPr/>
          </p:nvSpPr>
          <p:spPr>
            <a:xfrm>
              <a:off x="0" y="0"/>
              <a:ext cx="2935740" cy="1591178"/>
            </a:xfrm>
            <a:custGeom>
              <a:avLst/>
              <a:gdLst/>
              <a:ahLst/>
              <a:cxnLst/>
              <a:rect l="l" t="t" r="r" b="b"/>
              <a:pathLst>
                <a:path w="2935740" h="1591178">
                  <a:moveTo>
                    <a:pt x="24984" y="0"/>
                  </a:moveTo>
                  <a:lnTo>
                    <a:pt x="2910756" y="0"/>
                  </a:lnTo>
                  <a:cubicBezTo>
                    <a:pt x="2924554" y="0"/>
                    <a:pt x="2935740" y="11186"/>
                    <a:pt x="2935740" y="24984"/>
                  </a:cubicBezTo>
                  <a:lnTo>
                    <a:pt x="2935740" y="1566193"/>
                  </a:lnTo>
                  <a:cubicBezTo>
                    <a:pt x="2935740" y="1572820"/>
                    <a:pt x="2933108" y="1579174"/>
                    <a:pt x="2928422" y="1583860"/>
                  </a:cubicBezTo>
                  <a:cubicBezTo>
                    <a:pt x="2923737" y="1588545"/>
                    <a:pt x="2917382" y="1591178"/>
                    <a:pt x="2910756" y="1591178"/>
                  </a:cubicBezTo>
                  <a:lnTo>
                    <a:pt x="24984" y="1591178"/>
                  </a:lnTo>
                  <a:cubicBezTo>
                    <a:pt x="11186" y="1591178"/>
                    <a:pt x="0" y="1579992"/>
                    <a:pt x="0" y="1566193"/>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629278"/>
            </a:xfrm>
            <a:prstGeom prst="rect">
              <a:avLst/>
            </a:prstGeom>
          </p:spPr>
          <p:txBody>
            <a:bodyPr lIns="29741" tIns="29741" rIns="29741" bIns="29741" rtlCol="0" anchor="ctr"/>
            <a:lstStyle/>
            <a:p>
              <a:pPr algn="ctr">
                <a:lnSpc>
                  <a:spcPts val="1400"/>
                </a:lnSpc>
                <a:spcBef>
                  <a:spcPct val="0"/>
                </a:spcBef>
              </a:pPr>
              <a:endParaRPr/>
            </a:p>
          </p:txBody>
        </p:sp>
      </p:grpSp>
      <p:sp>
        <p:nvSpPr>
          <p:cNvPr id="8" name="Freeform 8"/>
          <p:cNvSpPr/>
          <p:nvPr/>
        </p:nvSpPr>
        <p:spPr>
          <a:xfrm>
            <a:off x="14510917" y="6172188"/>
            <a:ext cx="2748383" cy="4718253"/>
          </a:xfrm>
          <a:custGeom>
            <a:avLst/>
            <a:gdLst/>
            <a:ahLst/>
            <a:cxnLst/>
            <a:rect l="l" t="t" r="r" b="b"/>
            <a:pathLst>
              <a:path w="2748383" h="4718253">
                <a:moveTo>
                  <a:pt x="0" y="0"/>
                </a:moveTo>
                <a:lnTo>
                  <a:pt x="2748383" y="0"/>
                </a:lnTo>
                <a:lnTo>
                  <a:pt x="2748383" y="4718254"/>
                </a:lnTo>
                <a:lnTo>
                  <a:pt x="0" y="47182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4905450" y="1840899"/>
            <a:ext cx="1848285" cy="1848285"/>
          </a:xfrm>
          <a:custGeom>
            <a:avLst/>
            <a:gdLst/>
            <a:ahLst/>
            <a:cxnLst/>
            <a:rect l="l" t="t" r="r" b="b"/>
            <a:pathLst>
              <a:path w="1848285" h="1848285">
                <a:moveTo>
                  <a:pt x="0" y="0"/>
                </a:moveTo>
                <a:lnTo>
                  <a:pt x="1848284" y="0"/>
                </a:lnTo>
                <a:lnTo>
                  <a:pt x="1848284" y="1848284"/>
                </a:lnTo>
                <a:lnTo>
                  <a:pt x="0" y="18482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4314283" y="1287125"/>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5124" name="Picture 4" descr="Jeopardy! to Launch First-Ever Second Chance Tournament">
            <a:hlinkClick r:id="rId9"/>
            <a:extLst>
              <a:ext uri="{FF2B5EF4-FFF2-40B4-BE49-F238E27FC236}">
                <a16:creationId xmlns:a16="http://schemas.microsoft.com/office/drawing/2014/main" id="{FFEEE2D1-CB7D-0705-D723-5D0194977C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1670428"/>
            <a:ext cx="11103201" cy="740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402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799804" y="-5589596"/>
            <a:ext cx="12074733" cy="21466192"/>
          </a:xfrm>
          <a:custGeom>
            <a:avLst/>
            <a:gdLst/>
            <a:ahLst/>
            <a:cxnLst/>
            <a:rect l="l" t="t" r="r" b="b"/>
            <a:pathLst>
              <a:path w="12074733" h="21466192">
                <a:moveTo>
                  <a:pt x="0" y="0"/>
                </a:moveTo>
                <a:lnTo>
                  <a:pt x="12074733" y="0"/>
                </a:lnTo>
                <a:lnTo>
                  <a:pt x="12074733" y="21466192"/>
                </a:lnTo>
                <a:lnTo>
                  <a:pt x="0" y="21466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859227" y="1232068"/>
            <a:ext cx="16287058" cy="8612397"/>
            <a:chOff x="0" y="0"/>
            <a:chExt cx="3149072" cy="1665191"/>
          </a:xfrm>
        </p:grpSpPr>
        <p:sp>
          <p:nvSpPr>
            <p:cNvPr id="4" name="Freeform 4"/>
            <p:cNvSpPr/>
            <p:nvPr/>
          </p:nvSpPr>
          <p:spPr>
            <a:xfrm>
              <a:off x="0" y="0"/>
              <a:ext cx="3149072" cy="1665191"/>
            </a:xfrm>
            <a:custGeom>
              <a:avLst/>
              <a:gdLst/>
              <a:ahLst/>
              <a:cxnLst/>
              <a:rect l="l" t="t" r="r" b="b"/>
              <a:pathLst>
                <a:path w="3149072" h="1665191">
                  <a:moveTo>
                    <a:pt x="23292" y="0"/>
                  </a:moveTo>
                  <a:lnTo>
                    <a:pt x="3125780" y="0"/>
                  </a:lnTo>
                  <a:cubicBezTo>
                    <a:pt x="3138644" y="0"/>
                    <a:pt x="3149072" y="10428"/>
                    <a:pt x="3149072" y="23292"/>
                  </a:cubicBezTo>
                  <a:lnTo>
                    <a:pt x="3149072" y="1641899"/>
                  </a:lnTo>
                  <a:cubicBezTo>
                    <a:pt x="3149072" y="1654763"/>
                    <a:pt x="3138644" y="1665191"/>
                    <a:pt x="3125780" y="1665191"/>
                  </a:cubicBezTo>
                  <a:lnTo>
                    <a:pt x="23292" y="1665191"/>
                  </a:lnTo>
                  <a:cubicBezTo>
                    <a:pt x="10428" y="1665191"/>
                    <a:pt x="0" y="1654763"/>
                    <a:pt x="0" y="1641899"/>
                  </a:cubicBezTo>
                  <a:lnTo>
                    <a:pt x="0" y="23292"/>
                  </a:lnTo>
                  <a:cubicBezTo>
                    <a:pt x="0" y="10428"/>
                    <a:pt x="10428" y="0"/>
                    <a:pt x="23292"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3149072" cy="1703291"/>
            </a:xfrm>
            <a:prstGeom prst="rect">
              <a:avLst/>
            </a:prstGeom>
          </p:spPr>
          <p:txBody>
            <a:bodyPr lIns="29741" tIns="29741" rIns="29741" bIns="29741" rtlCol="0" anchor="ctr"/>
            <a:lstStyle/>
            <a:p>
              <a:pPr algn="ctr">
                <a:lnSpc>
                  <a:spcPts val="1400"/>
                </a:lnSpc>
                <a:spcBef>
                  <a:spcPct val="0"/>
                </a:spcBef>
              </a:pPr>
              <a:endParaRPr/>
            </a:p>
          </p:txBody>
        </p:sp>
      </p:grpSp>
      <p:grpSp>
        <p:nvGrpSpPr>
          <p:cNvPr id="6" name="Group 6"/>
          <p:cNvGrpSpPr/>
          <p:nvPr/>
        </p:nvGrpSpPr>
        <p:grpSpPr>
          <a:xfrm>
            <a:off x="3291493" y="2404616"/>
            <a:ext cx="4205076" cy="6877034"/>
            <a:chOff x="0" y="0"/>
            <a:chExt cx="1915055" cy="430959"/>
          </a:xfrm>
        </p:grpSpPr>
        <p:sp>
          <p:nvSpPr>
            <p:cNvPr id="7" name="Freeform 7"/>
            <p:cNvSpPr/>
            <p:nvPr/>
          </p:nvSpPr>
          <p:spPr>
            <a:xfrm>
              <a:off x="0" y="0"/>
              <a:ext cx="1915055" cy="430959"/>
            </a:xfrm>
            <a:custGeom>
              <a:avLst/>
              <a:gdLst/>
              <a:ahLst/>
              <a:cxnLst/>
              <a:rect l="l" t="t" r="r" b="b"/>
              <a:pathLst>
                <a:path w="1915055" h="430959">
                  <a:moveTo>
                    <a:pt x="38300" y="0"/>
                  </a:moveTo>
                  <a:lnTo>
                    <a:pt x="1876755" y="0"/>
                  </a:lnTo>
                  <a:cubicBezTo>
                    <a:pt x="1886913" y="0"/>
                    <a:pt x="1896655" y="4035"/>
                    <a:pt x="1903837" y="11218"/>
                  </a:cubicBezTo>
                  <a:cubicBezTo>
                    <a:pt x="1911020" y="18401"/>
                    <a:pt x="1915055" y="28143"/>
                    <a:pt x="1915055" y="38300"/>
                  </a:cubicBezTo>
                  <a:lnTo>
                    <a:pt x="1915055" y="392659"/>
                  </a:lnTo>
                  <a:cubicBezTo>
                    <a:pt x="1915055" y="402817"/>
                    <a:pt x="1911020" y="412558"/>
                    <a:pt x="1903837" y="419741"/>
                  </a:cubicBezTo>
                  <a:cubicBezTo>
                    <a:pt x="1896655" y="426924"/>
                    <a:pt x="1886913" y="430959"/>
                    <a:pt x="1876755" y="430959"/>
                  </a:cubicBezTo>
                  <a:lnTo>
                    <a:pt x="38300" y="430959"/>
                  </a:lnTo>
                  <a:cubicBezTo>
                    <a:pt x="28143" y="430959"/>
                    <a:pt x="18401" y="426924"/>
                    <a:pt x="11218" y="419741"/>
                  </a:cubicBezTo>
                  <a:cubicBezTo>
                    <a:pt x="4035" y="412558"/>
                    <a:pt x="0" y="402817"/>
                    <a:pt x="0" y="392659"/>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dirty="0"/>
            </a:p>
          </p:txBody>
        </p:sp>
        <p:sp>
          <p:nvSpPr>
            <p:cNvPr id="8" name="TextBox 8"/>
            <p:cNvSpPr txBox="1"/>
            <p:nvPr/>
          </p:nvSpPr>
          <p:spPr>
            <a:xfrm>
              <a:off x="0" y="-38100"/>
              <a:ext cx="1915055" cy="469059"/>
            </a:xfrm>
            <a:prstGeom prst="rect">
              <a:avLst/>
            </a:prstGeom>
          </p:spPr>
          <p:txBody>
            <a:bodyPr lIns="29741" tIns="29741" rIns="29741" bIns="29741" rtlCol="0" anchor="ctr"/>
            <a:lstStyle/>
            <a:p>
              <a:pPr algn="ctr">
                <a:lnSpc>
                  <a:spcPts val="1400"/>
                </a:lnSpc>
                <a:spcBef>
                  <a:spcPct val="0"/>
                </a:spcBef>
              </a:pPr>
              <a:endParaRPr/>
            </a:p>
          </p:txBody>
        </p:sp>
      </p:grpSp>
      <p:grpSp>
        <p:nvGrpSpPr>
          <p:cNvPr id="9" name="Group 9"/>
          <p:cNvGrpSpPr/>
          <p:nvPr/>
        </p:nvGrpSpPr>
        <p:grpSpPr>
          <a:xfrm>
            <a:off x="4174118" y="2681310"/>
            <a:ext cx="2442793" cy="1196127"/>
            <a:chOff x="83935" y="-24456"/>
            <a:chExt cx="436894" cy="315030"/>
          </a:xfrm>
        </p:grpSpPr>
        <p:sp>
          <p:nvSpPr>
            <p:cNvPr id="10" name="Freeform 10"/>
            <p:cNvSpPr/>
            <p:nvPr/>
          </p:nvSpPr>
          <p:spPr>
            <a:xfrm>
              <a:off x="98726" y="15128"/>
              <a:ext cx="422103" cy="248355"/>
            </a:xfrm>
            <a:custGeom>
              <a:avLst/>
              <a:gdLst/>
              <a:ahLst/>
              <a:cxnLst/>
              <a:rect l="l" t="t" r="r" b="b"/>
              <a:pathLst>
                <a:path w="422103" h="248355">
                  <a:moveTo>
                    <a:pt x="120766" y="0"/>
                  </a:moveTo>
                  <a:lnTo>
                    <a:pt x="301337" y="0"/>
                  </a:lnTo>
                  <a:cubicBezTo>
                    <a:pt x="368034" y="0"/>
                    <a:pt x="422103" y="54069"/>
                    <a:pt x="422103" y="120766"/>
                  </a:cubicBezTo>
                  <a:lnTo>
                    <a:pt x="422103" y="127589"/>
                  </a:lnTo>
                  <a:cubicBezTo>
                    <a:pt x="422103" y="159618"/>
                    <a:pt x="409380" y="190335"/>
                    <a:pt x="386732" y="212983"/>
                  </a:cubicBezTo>
                  <a:cubicBezTo>
                    <a:pt x="364084" y="235631"/>
                    <a:pt x="333366" y="248355"/>
                    <a:pt x="301337" y="248355"/>
                  </a:cubicBezTo>
                  <a:lnTo>
                    <a:pt x="120766" y="248355"/>
                  </a:lnTo>
                  <a:cubicBezTo>
                    <a:pt x="54069" y="248355"/>
                    <a:pt x="0" y="194286"/>
                    <a:pt x="0" y="127589"/>
                  </a:cubicBezTo>
                  <a:lnTo>
                    <a:pt x="0" y="120766"/>
                  </a:lnTo>
                  <a:cubicBezTo>
                    <a:pt x="0" y="54069"/>
                    <a:pt x="54069" y="0"/>
                    <a:pt x="120766" y="0"/>
                  </a:cubicBezTo>
                  <a:close/>
                </a:path>
              </a:pathLst>
            </a:custGeom>
            <a:solidFill>
              <a:srgbClr val="FDBFD5"/>
            </a:solidFill>
            <a:ln cap="rnd">
              <a:noFill/>
              <a:prstDash val="solid"/>
              <a:round/>
            </a:ln>
          </p:spPr>
          <p:txBody>
            <a:bodyPr/>
            <a:lstStyle/>
            <a:p>
              <a:endParaRPr lang="en-US"/>
            </a:p>
          </p:txBody>
        </p:sp>
        <p:sp>
          <p:nvSpPr>
            <p:cNvPr id="11" name="TextBox 11"/>
            <p:cNvSpPr txBox="1"/>
            <p:nvPr/>
          </p:nvSpPr>
          <p:spPr>
            <a:xfrm>
              <a:off x="83935" y="-24456"/>
              <a:ext cx="422103" cy="315030"/>
            </a:xfrm>
            <a:prstGeom prst="rect">
              <a:avLst/>
            </a:prstGeom>
          </p:spPr>
          <p:txBody>
            <a:bodyPr lIns="50800" tIns="50800" rIns="50800" bIns="50800" rtlCol="0" anchor="ctr"/>
            <a:lstStyle/>
            <a:p>
              <a:pPr algn="ctr">
                <a:lnSpc>
                  <a:spcPts val="5039"/>
                </a:lnSpc>
              </a:pPr>
              <a:r>
                <a:rPr lang="en-US" sz="3599" spc="212" dirty="0">
                  <a:solidFill>
                    <a:srgbClr val="393939"/>
                  </a:solidFill>
                  <a:latin typeface="Tropika"/>
                </a:rPr>
                <a:t>Goal 2</a:t>
              </a:r>
            </a:p>
          </p:txBody>
        </p:sp>
      </p:grpSp>
      <p:grpSp>
        <p:nvGrpSpPr>
          <p:cNvPr id="24" name="Group 24"/>
          <p:cNvGrpSpPr/>
          <p:nvPr/>
        </p:nvGrpSpPr>
        <p:grpSpPr>
          <a:xfrm>
            <a:off x="4451746" y="652738"/>
            <a:ext cx="9412735" cy="1589133"/>
            <a:chOff x="-7435" y="-42863"/>
            <a:chExt cx="2479074" cy="418537"/>
          </a:xfrm>
        </p:grpSpPr>
        <p:sp>
          <p:nvSpPr>
            <p:cNvPr id="25" name="Freeform 25"/>
            <p:cNvSpPr/>
            <p:nvPr/>
          </p:nvSpPr>
          <p:spPr>
            <a:xfrm>
              <a:off x="0" y="0"/>
              <a:ext cx="2471639" cy="332812"/>
            </a:xfrm>
            <a:custGeom>
              <a:avLst/>
              <a:gdLst/>
              <a:ahLst/>
              <a:cxnLst/>
              <a:rect l="l" t="t" r="r" b="b"/>
              <a:pathLst>
                <a:path w="2471639" h="332812">
                  <a:moveTo>
                    <a:pt x="20624" y="0"/>
                  </a:moveTo>
                  <a:lnTo>
                    <a:pt x="2451015" y="0"/>
                  </a:lnTo>
                  <a:cubicBezTo>
                    <a:pt x="2462406" y="0"/>
                    <a:pt x="2471639" y="9234"/>
                    <a:pt x="2471639" y="20624"/>
                  </a:cubicBezTo>
                  <a:lnTo>
                    <a:pt x="2471639" y="312188"/>
                  </a:lnTo>
                  <a:cubicBezTo>
                    <a:pt x="2471639" y="317658"/>
                    <a:pt x="2469466" y="322904"/>
                    <a:pt x="2465599" y="326771"/>
                  </a:cubicBezTo>
                  <a:cubicBezTo>
                    <a:pt x="2461731" y="330639"/>
                    <a:pt x="2456485" y="332812"/>
                    <a:pt x="2451015" y="332812"/>
                  </a:cubicBezTo>
                  <a:lnTo>
                    <a:pt x="20624" y="332812"/>
                  </a:lnTo>
                  <a:cubicBezTo>
                    <a:pt x="15154" y="332812"/>
                    <a:pt x="9908" y="330639"/>
                    <a:pt x="6041" y="326771"/>
                  </a:cubicBezTo>
                  <a:cubicBezTo>
                    <a:pt x="2173" y="322904"/>
                    <a:pt x="0" y="317658"/>
                    <a:pt x="0" y="312188"/>
                  </a:cubicBezTo>
                  <a:lnTo>
                    <a:pt x="0" y="20624"/>
                  </a:lnTo>
                  <a:cubicBezTo>
                    <a:pt x="0" y="15154"/>
                    <a:pt x="2173" y="9908"/>
                    <a:pt x="6041" y="6041"/>
                  </a:cubicBezTo>
                  <a:cubicBezTo>
                    <a:pt x="9908" y="2173"/>
                    <a:pt x="15154" y="0"/>
                    <a:pt x="20624" y="0"/>
                  </a:cubicBezTo>
                  <a:close/>
                </a:path>
              </a:pathLst>
            </a:custGeom>
            <a:solidFill>
              <a:srgbClr val="FFA030"/>
            </a:solidFill>
            <a:ln w="76200" cap="rnd">
              <a:solidFill>
                <a:srgbClr val="984E11"/>
              </a:solidFill>
              <a:prstDash val="solid"/>
              <a:round/>
            </a:ln>
          </p:spPr>
          <p:txBody>
            <a:bodyPr/>
            <a:lstStyle/>
            <a:p>
              <a:endParaRPr lang="en-US"/>
            </a:p>
          </p:txBody>
        </p:sp>
        <p:sp>
          <p:nvSpPr>
            <p:cNvPr id="26" name="TextBox 26"/>
            <p:cNvSpPr txBox="1"/>
            <p:nvPr/>
          </p:nvSpPr>
          <p:spPr>
            <a:xfrm>
              <a:off x="-7435" y="-42863"/>
              <a:ext cx="2471639" cy="418537"/>
            </a:xfrm>
            <a:prstGeom prst="rect">
              <a:avLst/>
            </a:prstGeom>
          </p:spPr>
          <p:txBody>
            <a:bodyPr lIns="50800" tIns="50800" rIns="50800" bIns="50800" rtlCol="0" anchor="ctr"/>
            <a:lstStyle/>
            <a:p>
              <a:pPr algn="ctr">
                <a:lnSpc>
                  <a:spcPts val="6019"/>
                </a:lnSpc>
              </a:pPr>
              <a:r>
                <a:rPr lang="en-US" sz="5400" spc="253" dirty="0">
                  <a:solidFill>
                    <a:srgbClr val="FFFFFF"/>
                  </a:solidFill>
                  <a:latin typeface="Tropika"/>
                </a:rPr>
                <a:t>CLASS GOAL 2</a:t>
              </a:r>
            </a:p>
          </p:txBody>
        </p:sp>
      </p:grpSp>
      <p:sp>
        <p:nvSpPr>
          <p:cNvPr id="28" name="TextBox 28"/>
          <p:cNvSpPr txBox="1"/>
          <p:nvPr/>
        </p:nvSpPr>
        <p:spPr>
          <a:xfrm>
            <a:off x="3679628" y="4074491"/>
            <a:ext cx="3514471" cy="4274888"/>
          </a:xfrm>
          <a:prstGeom prst="rect">
            <a:avLst/>
          </a:prstGeom>
        </p:spPr>
        <p:txBody>
          <a:bodyPr wrap="square" lIns="0" tIns="0" rIns="0" bIns="0" rtlCol="0" anchor="t">
            <a:spAutoFit/>
          </a:bodyPr>
          <a:lstStyle/>
          <a:p>
            <a:pPr marL="570709" lvl="1" indent="-285355">
              <a:lnSpc>
                <a:spcPts val="3700"/>
              </a:lnSpc>
              <a:buFont typeface="Arial"/>
              <a:buChar char="•"/>
            </a:pPr>
            <a:r>
              <a:rPr lang="en-US" sz="3200" spc="-79" dirty="0">
                <a:solidFill>
                  <a:srgbClr val="763B0A"/>
                </a:solidFill>
                <a:latin typeface="มอนตี้ Bold"/>
              </a:rPr>
              <a:t>Gain an understanding and rationalize theoretical ideas and therapeutic techniques used in REBT</a:t>
            </a:r>
            <a:endParaRPr lang="en-US" sz="3200" spc="-84" dirty="0">
              <a:solidFill>
                <a:schemeClr val="accent6"/>
              </a:solidFill>
              <a:latin typeface="มอนตี้ Bold"/>
            </a:endParaRPr>
          </a:p>
        </p:txBody>
      </p:sp>
      <p:pic>
        <p:nvPicPr>
          <p:cNvPr id="6146" name="Picture 2" descr="Funny Goals Memes to Propel Your 2024 Success">
            <a:extLst>
              <a:ext uri="{FF2B5EF4-FFF2-40B4-BE49-F238E27FC236}">
                <a16:creationId xmlns:a16="http://schemas.microsoft.com/office/drawing/2014/main" id="{507CA198-58D5-4D69-8371-A676D2D8EB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8141" y="2262525"/>
            <a:ext cx="5715000" cy="733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15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29308" y="-3999790"/>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457200" y="1181100"/>
            <a:ext cx="15183701" cy="8229600"/>
            <a:chOff x="0" y="0"/>
            <a:chExt cx="2935740" cy="1591178"/>
          </a:xfrm>
        </p:grpSpPr>
        <p:sp>
          <p:nvSpPr>
            <p:cNvPr id="4" name="Freeform 4"/>
            <p:cNvSpPr/>
            <p:nvPr/>
          </p:nvSpPr>
          <p:spPr>
            <a:xfrm>
              <a:off x="0" y="0"/>
              <a:ext cx="2935740" cy="1591178"/>
            </a:xfrm>
            <a:custGeom>
              <a:avLst/>
              <a:gdLst/>
              <a:ahLst/>
              <a:cxnLst/>
              <a:rect l="l" t="t" r="r" b="b"/>
              <a:pathLst>
                <a:path w="2935740" h="1591178">
                  <a:moveTo>
                    <a:pt x="24984" y="0"/>
                  </a:moveTo>
                  <a:lnTo>
                    <a:pt x="2910756" y="0"/>
                  </a:lnTo>
                  <a:cubicBezTo>
                    <a:pt x="2924554" y="0"/>
                    <a:pt x="2935740" y="11186"/>
                    <a:pt x="2935740" y="24984"/>
                  </a:cubicBezTo>
                  <a:lnTo>
                    <a:pt x="2935740" y="1566193"/>
                  </a:lnTo>
                  <a:cubicBezTo>
                    <a:pt x="2935740" y="1572820"/>
                    <a:pt x="2933108" y="1579174"/>
                    <a:pt x="2928422" y="1583860"/>
                  </a:cubicBezTo>
                  <a:cubicBezTo>
                    <a:pt x="2923737" y="1588545"/>
                    <a:pt x="2917382" y="1591178"/>
                    <a:pt x="2910756" y="1591178"/>
                  </a:cubicBezTo>
                  <a:lnTo>
                    <a:pt x="24984" y="1591178"/>
                  </a:lnTo>
                  <a:cubicBezTo>
                    <a:pt x="11186" y="1591178"/>
                    <a:pt x="0" y="1579992"/>
                    <a:pt x="0" y="1566193"/>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629278"/>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685908" y="1420450"/>
            <a:ext cx="14219541" cy="6445547"/>
          </a:xfrm>
          <a:prstGeom prst="rect">
            <a:avLst/>
          </a:prstGeom>
        </p:spPr>
        <p:txBody>
          <a:bodyPr wrap="square" lIns="0" tIns="0" rIns="0" bIns="0" rtlCol="0" anchor="t">
            <a:spAutoFit/>
          </a:bodyPr>
          <a:lstStyle/>
          <a:p>
            <a:pPr algn="ctr">
              <a:lnSpc>
                <a:spcPts val="17369"/>
              </a:lnSpc>
            </a:pPr>
            <a:r>
              <a:rPr lang="en-US" sz="10300" spc="496" dirty="0">
                <a:solidFill>
                  <a:srgbClr val="FAB30C"/>
                </a:solidFill>
                <a:latin typeface="Lucky Bones"/>
              </a:rPr>
              <a:t>Other considerations, limitations, and contributions</a:t>
            </a:r>
          </a:p>
        </p:txBody>
      </p:sp>
      <p:sp>
        <p:nvSpPr>
          <p:cNvPr id="8" name="Freeform 8"/>
          <p:cNvSpPr/>
          <p:nvPr/>
        </p:nvSpPr>
        <p:spPr>
          <a:xfrm>
            <a:off x="14510917" y="6172188"/>
            <a:ext cx="2748383" cy="4718253"/>
          </a:xfrm>
          <a:custGeom>
            <a:avLst/>
            <a:gdLst/>
            <a:ahLst/>
            <a:cxnLst/>
            <a:rect l="l" t="t" r="r" b="b"/>
            <a:pathLst>
              <a:path w="2748383" h="4718253">
                <a:moveTo>
                  <a:pt x="0" y="0"/>
                </a:moveTo>
                <a:lnTo>
                  <a:pt x="2748383" y="0"/>
                </a:lnTo>
                <a:lnTo>
                  <a:pt x="2748383" y="4718254"/>
                </a:lnTo>
                <a:lnTo>
                  <a:pt x="0" y="47182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4905450" y="1840899"/>
            <a:ext cx="1848285" cy="1848285"/>
          </a:xfrm>
          <a:custGeom>
            <a:avLst/>
            <a:gdLst/>
            <a:ahLst/>
            <a:cxnLst/>
            <a:rect l="l" t="t" r="r" b="b"/>
            <a:pathLst>
              <a:path w="1848285" h="1848285">
                <a:moveTo>
                  <a:pt x="0" y="0"/>
                </a:moveTo>
                <a:lnTo>
                  <a:pt x="1848284" y="0"/>
                </a:lnTo>
                <a:lnTo>
                  <a:pt x="1848284" y="1848284"/>
                </a:lnTo>
                <a:lnTo>
                  <a:pt x="0" y="184828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314283" y="1287125"/>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13345956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799804" y="-5589596"/>
            <a:ext cx="12074733" cy="21466192"/>
          </a:xfrm>
          <a:custGeom>
            <a:avLst/>
            <a:gdLst/>
            <a:ahLst/>
            <a:cxnLst/>
            <a:rect l="l" t="t" r="r" b="b"/>
            <a:pathLst>
              <a:path w="12074733" h="21466192">
                <a:moveTo>
                  <a:pt x="0" y="0"/>
                </a:moveTo>
                <a:lnTo>
                  <a:pt x="12074733" y="0"/>
                </a:lnTo>
                <a:lnTo>
                  <a:pt x="12074733" y="21466192"/>
                </a:lnTo>
                <a:lnTo>
                  <a:pt x="0" y="21466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028700" y="1028700"/>
            <a:ext cx="16287058" cy="8612397"/>
            <a:chOff x="0" y="0"/>
            <a:chExt cx="3149072" cy="1665191"/>
          </a:xfrm>
        </p:grpSpPr>
        <p:sp>
          <p:nvSpPr>
            <p:cNvPr id="4" name="Freeform 4"/>
            <p:cNvSpPr/>
            <p:nvPr/>
          </p:nvSpPr>
          <p:spPr>
            <a:xfrm>
              <a:off x="0" y="0"/>
              <a:ext cx="3149072" cy="1665191"/>
            </a:xfrm>
            <a:custGeom>
              <a:avLst/>
              <a:gdLst/>
              <a:ahLst/>
              <a:cxnLst/>
              <a:rect l="l" t="t" r="r" b="b"/>
              <a:pathLst>
                <a:path w="3149072" h="1665191">
                  <a:moveTo>
                    <a:pt x="23292" y="0"/>
                  </a:moveTo>
                  <a:lnTo>
                    <a:pt x="3125780" y="0"/>
                  </a:lnTo>
                  <a:cubicBezTo>
                    <a:pt x="3138644" y="0"/>
                    <a:pt x="3149072" y="10428"/>
                    <a:pt x="3149072" y="23292"/>
                  </a:cubicBezTo>
                  <a:lnTo>
                    <a:pt x="3149072" y="1641899"/>
                  </a:lnTo>
                  <a:cubicBezTo>
                    <a:pt x="3149072" y="1654763"/>
                    <a:pt x="3138644" y="1665191"/>
                    <a:pt x="3125780" y="1665191"/>
                  </a:cubicBezTo>
                  <a:lnTo>
                    <a:pt x="23292" y="1665191"/>
                  </a:lnTo>
                  <a:cubicBezTo>
                    <a:pt x="10428" y="1665191"/>
                    <a:pt x="0" y="1654763"/>
                    <a:pt x="0" y="1641899"/>
                  </a:cubicBezTo>
                  <a:lnTo>
                    <a:pt x="0" y="23292"/>
                  </a:lnTo>
                  <a:cubicBezTo>
                    <a:pt x="0" y="10428"/>
                    <a:pt x="10428" y="0"/>
                    <a:pt x="23292"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3149072" cy="1703291"/>
            </a:xfrm>
            <a:prstGeom prst="rect">
              <a:avLst/>
            </a:prstGeom>
          </p:spPr>
          <p:txBody>
            <a:bodyPr lIns="29741" tIns="29741" rIns="29741" bIns="29741" rtlCol="0" anchor="ctr"/>
            <a:lstStyle/>
            <a:p>
              <a:pPr algn="ctr">
                <a:lnSpc>
                  <a:spcPts val="1400"/>
                </a:lnSpc>
                <a:spcBef>
                  <a:spcPct val="0"/>
                </a:spcBef>
              </a:pPr>
              <a:endParaRPr/>
            </a:p>
          </p:txBody>
        </p:sp>
      </p:grpSp>
      <p:grpSp>
        <p:nvGrpSpPr>
          <p:cNvPr id="6" name="Group 6"/>
          <p:cNvGrpSpPr/>
          <p:nvPr/>
        </p:nvGrpSpPr>
        <p:grpSpPr>
          <a:xfrm>
            <a:off x="1512450" y="2217282"/>
            <a:ext cx="15341324" cy="3421982"/>
            <a:chOff x="0" y="0"/>
            <a:chExt cx="2966216" cy="661634"/>
          </a:xfrm>
        </p:grpSpPr>
        <p:sp>
          <p:nvSpPr>
            <p:cNvPr id="7" name="Freeform 7"/>
            <p:cNvSpPr/>
            <p:nvPr/>
          </p:nvSpPr>
          <p:spPr>
            <a:xfrm>
              <a:off x="0" y="0"/>
              <a:ext cx="2966216" cy="661634"/>
            </a:xfrm>
            <a:custGeom>
              <a:avLst/>
              <a:gdLst/>
              <a:ahLst/>
              <a:cxnLst/>
              <a:rect l="l" t="t" r="r" b="b"/>
              <a:pathLst>
                <a:path w="2966216" h="661634">
                  <a:moveTo>
                    <a:pt x="24728" y="0"/>
                  </a:moveTo>
                  <a:lnTo>
                    <a:pt x="2941488" y="0"/>
                  </a:lnTo>
                  <a:cubicBezTo>
                    <a:pt x="2955145" y="0"/>
                    <a:pt x="2966216" y="11071"/>
                    <a:pt x="2966216" y="24728"/>
                  </a:cubicBezTo>
                  <a:lnTo>
                    <a:pt x="2966216" y="636906"/>
                  </a:lnTo>
                  <a:cubicBezTo>
                    <a:pt x="2966216" y="643464"/>
                    <a:pt x="2963611" y="649754"/>
                    <a:pt x="2958973" y="654391"/>
                  </a:cubicBezTo>
                  <a:cubicBezTo>
                    <a:pt x="2954336" y="659029"/>
                    <a:pt x="2948047" y="661634"/>
                    <a:pt x="2941488" y="661634"/>
                  </a:cubicBezTo>
                  <a:lnTo>
                    <a:pt x="24728" y="661634"/>
                  </a:lnTo>
                  <a:cubicBezTo>
                    <a:pt x="18169" y="661634"/>
                    <a:pt x="11880" y="659029"/>
                    <a:pt x="7243" y="654391"/>
                  </a:cubicBezTo>
                  <a:cubicBezTo>
                    <a:pt x="2605" y="649754"/>
                    <a:pt x="0" y="643464"/>
                    <a:pt x="0" y="636906"/>
                  </a:cubicBezTo>
                  <a:lnTo>
                    <a:pt x="0" y="24728"/>
                  </a:lnTo>
                  <a:cubicBezTo>
                    <a:pt x="0" y="18169"/>
                    <a:pt x="2605" y="11880"/>
                    <a:pt x="7243" y="7243"/>
                  </a:cubicBezTo>
                  <a:cubicBezTo>
                    <a:pt x="11880" y="2605"/>
                    <a:pt x="18169" y="0"/>
                    <a:pt x="24728" y="0"/>
                  </a:cubicBezTo>
                  <a:close/>
                </a:path>
              </a:pathLst>
            </a:custGeom>
            <a:solidFill>
              <a:srgbClr val="FDF1E8"/>
            </a:solidFill>
            <a:ln w="95250" cap="rnd">
              <a:solidFill>
                <a:srgbClr val="984E11"/>
              </a:solidFill>
              <a:prstDash val="solid"/>
              <a:round/>
            </a:ln>
          </p:spPr>
          <p:txBody>
            <a:bodyPr/>
            <a:lstStyle/>
            <a:p>
              <a:endParaRPr lang="en-US"/>
            </a:p>
          </p:txBody>
        </p:sp>
        <p:sp>
          <p:nvSpPr>
            <p:cNvPr id="8" name="TextBox 8"/>
            <p:cNvSpPr txBox="1"/>
            <p:nvPr/>
          </p:nvSpPr>
          <p:spPr>
            <a:xfrm>
              <a:off x="0" y="-38100"/>
              <a:ext cx="2966216" cy="699734"/>
            </a:xfrm>
            <a:prstGeom prst="rect">
              <a:avLst/>
            </a:prstGeom>
          </p:spPr>
          <p:txBody>
            <a:bodyPr lIns="29741" tIns="29741" rIns="29741" bIns="29741" rtlCol="0" anchor="ctr"/>
            <a:lstStyle/>
            <a:p>
              <a:pPr algn="ctr">
                <a:lnSpc>
                  <a:spcPts val="1400"/>
                </a:lnSpc>
                <a:spcBef>
                  <a:spcPct val="0"/>
                </a:spcBef>
              </a:pPr>
              <a:endParaRPr/>
            </a:p>
          </p:txBody>
        </p:sp>
      </p:grpSp>
      <p:grpSp>
        <p:nvGrpSpPr>
          <p:cNvPr id="9" name="Group 9"/>
          <p:cNvGrpSpPr/>
          <p:nvPr/>
        </p:nvGrpSpPr>
        <p:grpSpPr>
          <a:xfrm rot="-5400000">
            <a:off x="792940" y="3320300"/>
            <a:ext cx="2833069" cy="1196128"/>
            <a:chOff x="0" y="-66675"/>
            <a:chExt cx="746158" cy="315030"/>
          </a:xfrm>
        </p:grpSpPr>
        <p:sp>
          <p:nvSpPr>
            <p:cNvPr id="10" name="Freeform 10"/>
            <p:cNvSpPr/>
            <p:nvPr/>
          </p:nvSpPr>
          <p:spPr>
            <a:xfrm>
              <a:off x="0" y="0"/>
              <a:ext cx="746158" cy="248355"/>
            </a:xfrm>
            <a:custGeom>
              <a:avLst/>
              <a:gdLst/>
              <a:ahLst/>
              <a:cxnLst/>
              <a:rect l="l" t="t" r="r" b="b"/>
              <a:pathLst>
                <a:path w="746158" h="248355">
                  <a:moveTo>
                    <a:pt x="68317" y="0"/>
                  </a:moveTo>
                  <a:lnTo>
                    <a:pt x="677841" y="0"/>
                  </a:lnTo>
                  <a:cubicBezTo>
                    <a:pt x="695960" y="0"/>
                    <a:pt x="713336" y="7198"/>
                    <a:pt x="726148" y="20010"/>
                  </a:cubicBezTo>
                  <a:cubicBezTo>
                    <a:pt x="738960" y="32822"/>
                    <a:pt x="746158" y="50199"/>
                    <a:pt x="746158" y="68317"/>
                  </a:cubicBezTo>
                  <a:lnTo>
                    <a:pt x="746158" y="180037"/>
                  </a:lnTo>
                  <a:cubicBezTo>
                    <a:pt x="746158" y="198156"/>
                    <a:pt x="738960" y="215533"/>
                    <a:pt x="726148" y="228345"/>
                  </a:cubicBezTo>
                  <a:cubicBezTo>
                    <a:pt x="713336" y="241157"/>
                    <a:pt x="695960" y="248355"/>
                    <a:pt x="677841" y="248355"/>
                  </a:cubicBezTo>
                  <a:lnTo>
                    <a:pt x="68317" y="248355"/>
                  </a:lnTo>
                  <a:cubicBezTo>
                    <a:pt x="30587" y="248355"/>
                    <a:pt x="0" y="217768"/>
                    <a:pt x="0" y="180037"/>
                  </a:cubicBezTo>
                  <a:lnTo>
                    <a:pt x="0" y="68317"/>
                  </a:lnTo>
                  <a:cubicBezTo>
                    <a:pt x="0" y="30587"/>
                    <a:pt x="30587" y="0"/>
                    <a:pt x="68317" y="0"/>
                  </a:cubicBezTo>
                  <a:close/>
                </a:path>
              </a:pathLst>
            </a:custGeom>
            <a:solidFill>
              <a:srgbClr val="FDBFD5"/>
            </a:solidFill>
            <a:ln cap="rnd">
              <a:noFill/>
              <a:prstDash val="solid"/>
              <a:round/>
            </a:ln>
          </p:spPr>
          <p:txBody>
            <a:bodyPr/>
            <a:lstStyle/>
            <a:p>
              <a:endParaRPr lang="en-US"/>
            </a:p>
          </p:txBody>
        </p:sp>
        <p:sp>
          <p:nvSpPr>
            <p:cNvPr id="11" name="TextBox 11"/>
            <p:cNvSpPr txBox="1"/>
            <p:nvPr/>
          </p:nvSpPr>
          <p:spPr>
            <a:xfrm>
              <a:off x="0" y="-66675"/>
              <a:ext cx="746158" cy="315030"/>
            </a:xfrm>
            <a:prstGeom prst="rect">
              <a:avLst/>
            </a:prstGeom>
          </p:spPr>
          <p:txBody>
            <a:bodyPr lIns="50800" tIns="50800" rIns="50800" bIns="50800" rtlCol="0" anchor="ctr"/>
            <a:lstStyle/>
            <a:p>
              <a:pPr algn="ctr">
                <a:lnSpc>
                  <a:spcPts val="5039"/>
                </a:lnSpc>
              </a:pPr>
              <a:endParaRPr lang="en-US" sz="3599" spc="212" dirty="0">
                <a:solidFill>
                  <a:srgbClr val="393939"/>
                </a:solidFill>
                <a:latin typeface="Tropika"/>
              </a:endParaRPr>
            </a:p>
          </p:txBody>
        </p:sp>
      </p:grpSp>
      <p:grpSp>
        <p:nvGrpSpPr>
          <p:cNvPr id="12" name="Group 12"/>
          <p:cNvGrpSpPr/>
          <p:nvPr/>
        </p:nvGrpSpPr>
        <p:grpSpPr>
          <a:xfrm>
            <a:off x="4479976" y="815483"/>
            <a:ext cx="9384505" cy="1263646"/>
            <a:chOff x="0" y="0"/>
            <a:chExt cx="2471639" cy="332812"/>
          </a:xfrm>
        </p:grpSpPr>
        <p:sp>
          <p:nvSpPr>
            <p:cNvPr id="13" name="Freeform 13"/>
            <p:cNvSpPr/>
            <p:nvPr/>
          </p:nvSpPr>
          <p:spPr>
            <a:xfrm>
              <a:off x="0" y="0"/>
              <a:ext cx="2471639" cy="332812"/>
            </a:xfrm>
            <a:custGeom>
              <a:avLst/>
              <a:gdLst/>
              <a:ahLst/>
              <a:cxnLst/>
              <a:rect l="l" t="t" r="r" b="b"/>
              <a:pathLst>
                <a:path w="2471639" h="332812">
                  <a:moveTo>
                    <a:pt x="20624" y="0"/>
                  </a:moveTo>
                  <a:lnTo>
                    <a:pt x="2451015" y="0"/>
                  </a:lnTo>
                  <a:cubicBezTo>
                    <a:pt x="2462406" y="0"/>
                    <a:pt x="2471639" y="9234"/>
                    <a:pt x="2471639" y="20624"/>
                  </a:cubicBezTo>
                  <a:lnTo>
                    <a:pt x="2471639" y="312188"/>
                  </a:lnTo>
                  <a:cubicBezTo>
                    <a:pt x="2471639" y="317658"/>
                    <a:pt x="2469466" y="322904"/>
                    <a:pt x="2465599" y="326771"/>
                  </a:cubicBezTo>
                  <a:cubicBezTo>
                    <a:pt x="2461731" y="330639"/>
                    <a:pt x="2456485" y="332812"/>
                    <a:pt x="2451015" y="332812"/>
                  </a:cubicBezTo>
                  <a:lnTo>
                    <a:pt x="20624" y="332812"/>
                  </a:lnTo>
                  <a:cubicBezTo>
                    <a:pt x="15154" y="332812"/>
                    <a:pt x="9908" y="330639"/>
                    <a:pt x="6041" y="326771"/>
                  </a:cubicBezTo>
                  <a:cubicBezTo>
                    <a:pt x="2173" y="322904"/>
                    <a:pt x="0" y="317658"/>
                    <a:pt x="0" y="312188"/>
                  </a:cubicBezTo>
                  <a:lnTo>
                    <a:pt x="0" y="20624"/>
                  </a:lnTo>
                  <a:cubicBezTo>
                    <a:pt x="0" y="15154"/>
                    <a:pt x="2173" y="9908"/>
                    <a:pt x="6041" y="6041"/>
                  </a:cubicBezTo>
                  <a:cubicBezTo>
                    <a:pt x="9908" y="2173"/>
                    <a:pt x="15154" y="0"/>
                    <a:pt x="20624" y="0"/>
                  </a:cubicBezTo>
                  <a:close/>
                </a:path>
              </a:pathLst>
            </a:custGeom>
            <a:solidFill>
              <a:srgbClr val="FFA030"/>
            </a:solidFill>
            <a:ln w="76200" cap="rnd">
              <a:solidFill>
                <a:srgbClr val="984E11"/>
              </a:solidFill>
              <a:prstDash val="solid"/>
              <a:round/>
            </a:ln>
          </p:spPr>
          <p:txBody>
            <a:bodyPr/>
            <a:lstStyle/>
            <a:p>
              <a:endParaRPr lang="en-US"/>
            </a:p>
          </p:txBody>
        </p:sp>
        <p:sp>
          <p:nvSpPr>
            <p:cNvPr id="14" name="TextBox 14"/>
            <p:cNvSpPr txBox="1"/>
            <p:nvPr/>
          </p:nvSpPr>
          <p:spPr>
            <a:xfrm>
              <a:off x="0" y="-85725"/>
              <a:ext cx="2471639" cy="418537"/>
            </a:xfrm>
            <a:prstGeom prst="rect">
              <a:avLst/>
            </a:prstGeom>
          </p:spPr>
          <p:txBody>
            <a:bodyPr lIns="50800" tIns="50800" rIns="50800" bIns="50800" rtlCol="0" anchor="ctr"/>
            <a:lstStyle/>
            <a:p>
              <a:pPr algn="ctr">
                <a:lnSpc>
                  <a:spcPts val="6019"/>
                </a:lnSpc>
              </a:pPr>
              <a:r>
                <a:rPr lang="en-US" sz="4299" spc="253" dirty="0">
                  <a:solidFill>
                    <a:srgbClr val="FFFFFF"/>
                  </a:solidFill>
                  <a:latin typeface="Tropika"/>
                </a:rPr>
                <a:t>Considerations</a:t>
              </a:r>
            </a:p>
          </p:txBody>
        </p:sp>
      </p:grpSp>
      <p:grpSp>
        <p:nvGrpSpPr>
          <p:cNvPr id="15" name="Group 15"/>
          <p:cNvGrpSpPr/>
          <p:nvPr/>
        </p:nvGrpSpPr>
        <p:grpSpPr>
          <a:xfrm>
            <a:off x="1545788" y="5836318"/>
            <a:ext cx="15341324" cy="3421982"/>
            <a:chOff x="0" y="0"/>
            <a:chExt cx="2966216" cy="661634"/>
          </a:xfrm>
        </p:grpSpPr>
        <p:sp>
          <p:nvSpPr>
            <p:cNvPr id="16" name="Freeform 16"/>
            <p:cNvSpPr/>
            <p:nvPr/>
          </p:nvSpPr>
          <p:spPr>
            <a:xfrm>
              <a:off x="0" y="0"/>
              <a:ext cx="2966216" cy="661634"/>
            </a:xfrm>
            <a:custGeom>
              <a:avLst/>
              <a:gdLst/>
              <a:ahLst/>
              <a:cxnLst/>
              <a:rect l="l" t="t" r="r" b="b"/>
              <a:pathLst>
                <a:path w="2966216" h="661634">
                  <a:moveTo>
                    <a:pt x="24728" y="0"/>
                  </a:moveTo>
                  <a:lnTo>
                    <a:pt x="2941488" y="0"/>
                  </a:lnTo>
                  <a:cubicBezTo>
                    <a:pt x="2955145" y="0"/>
                    <a:pt x="2966216" y="11071"/>
                    <a:pt x="2966216" y="24728"/>
                  </a:cubicBezTo>
                  <a:lnTo>
                    <a:pt x="2966216" y="636906"/>
                  </a:lnTo>
                  <a:cubicBezTo>
                    <a:pt x="2966216" y="643464"/>
                    <a:pt x="2963611" y="649754"/>
                    <a:pt x="2958973" y="654391"/>
                  </a:cubicBezTo>
                  <a:cubicBezTo>
                    <a:pt x="2954336" y="659029"/>
                    <a:pt x="2948047" y="661634"/>
                    <a:pt x="2941488" y="661634"/>
                  </a:cubicBezTo>
                  <a:lnTo>
                    <a:pt x="24728" y="661634"/>
                  </a:lnTo>
                  <a:cubicBezTo>
                    <a:pt x="18169" y="661634"/>
                    <a:pt x="11880" y="659029"/>
                    <a:pt x="7243" y="654391"/>
                  </a:cubicBezTo>
                  <a:cubicBezTo>
                    <a:pt x="2605" y="649754"/>
                    <a:pt x="0" y="643464"/>
                    <a:pt x="0" y="636906"/>
                  </a:cubicBezTo>
                  <a:lnTo>
                    <a:pt x="0" y="24728"/>
                  </a:lnTo>
                  <a:cubicBezTo>
                    <a:pt x="0" y="18169"/>
                    <a:pt x="2605" y="11880"/>
                    <a:pt x="7243" y="7243"/>
                  </a:cubicBezTo>
                  <a:cubicBezTo>
                    <a:pt x="11880" y="2605"/>
                    <a:pt x="18169" y="0"/>
                    <a:pt x="24728" y="0"/>
                  </a:cubicBezTo>
                  <a:close/>
                </a:path>
              </a:pathLst>
            </a:custGeom>
            <a:solidFill>
              <a:srgbClr val="FDF1E8"/>
            </a:solidFill>
            <a:ln w="95250" cap="rnd">
              <a:solidFill>
                <a:srgbClr val="984E11"/>
              </a:solidFill>
              <a:prstDash val="solid"/>
              <a:round/>
            </a:ln>
          </p:spPr>
          <p:txBody>
            <a:bodyPr/>
            <a:lstStyle/>
            <a:p>
              <a:endParaRPr lang="en-US"/>
            </a:p>
          </p:txBody>
        </p:sp>
        <p:sp>
          <p:nvSpPr>
            <p:cNvPr id="17" name="TextBox 17"/>
            <p:cNvSpPr txBox="1"/>
            <p:nvPr/>
          </p:nvSpPr>
          <p:spPr>
            <a:xfrm>
              <a:off x="0" y="-38100"/>
              <a:ext cx="2966216" cy="699734"/>
            </a:xfrm>
            <a:prstGeom prst="rect">
              <a:avLst/>
            </a:prstGeom>
          </p:spPr>
          <p:txBody>
            <a:bodyPr lIns="29741" tIns="29741" rIns="29741" bIns="29741" rtlCol="0" anchor="ctr"/>
            <a:lstStyle/>
            <a:p>
              <a:pPr algn="ctr">
                <a:lnSpc>
                  <a:spcPts val="1400"/>
                </a:lnSpc>
                <a:spcBef>
                  <a:spcPct val="0"/>
                </a:spcBef>
              </a:pPr>
              <a:endParaRPr/>
            </a:p>
          </p:txBody>
        </p:sp>
      </p:grpSp>
      <p:grpSp>
        <p:nvGrpSpPr>
          <p:cNvPr id="18" name="Group 18"/>
          <p:cNvGrpSpPr/>
          <p:nvPr/>
        </p:nvGrpSpPr>
        <p:grpSpPr>
          <a:xfrm rot="-5400000">
            <a:off x="721959" y="6874635"/>
            <a:ext cx="2975031" cy="1196127"/>
            <a:chOff x="0" y="-66675"/>
            <a:chExt cx="783547" cy="315030"/>
          </a:xfrm>
        </p:grpSpPr>
        <p:sp>
          <p:nvSpPr>
            <p:cNvPr id="19" name="Freeform 19"/>
            <p:cNvSpPr/>
            <p:nvPr/>
          </p:nvSpPr>
          <p:spPr>
            <a:xfrm>
              <a:off x="37389" y="0"/>
              <a:ext cx="746158" cy="248355"/>
            </a:xfrm>
            <a:custGeom>
              <a:avLst/>
              <a:gdLst/>
              <a:ahLst/>
              <a:cxnLst/>
              <a:rect l="l" t="t" r="r" b="b"/>
              <a:pathLst>
                <a:path w="746158" h="248355">
                  <a:moveTo>
                    <a:pt x="68317" y="0"/>
                  </a:moveTo>
                  <a:lnTo>
                    <a:pt x="677841" y="0"/>
                  </a:lnTo>
                  <a:cubicBezTo>
                    <a:pt x="695960" y="0"/>
                    <a:pt x="713336" y="7198"/>
                    <a:pt x="726148" y="20010"/>
                  </a:cubicBezTo>
                  <a:cubicBezTo>
                    <a:pt x="738960" y="32822"/>
                    <a:pt x="746158" y="50199"/>
                    <a:pt x="746158" y="68317"/>
                  </a:cubicBezTo>
                  <a:lnTo>
                    <a:pt x="746158" y="180037"/>
                  </a:lnTo>
                  <a:cubicBezTo>
                    <a:pt x="746158" y="198156"/>
                    <a:pt x="738960" y="215533"/>
                    <a:pt x="726148" y="228345"/>
                  </a:cubicBezTo>
                  <a:cubicBezTo>
                    <a:pt x="713336" y="241157"/>
                    <a:pt x="695960" y="248355"/>
                    <a:pt x="677841" y="248355"/>
                  </a:cubicBezTo>
                  <a:lnTo>
                    <a:pt x="68317" y="248355"/>
                  </a:lnTo>
                  <a:cubicBezTo>
                    <a:pt x="30587" y="248355"/>
                    <a:pt x="0" y="217768"/>
                    <a:pt x="0" y="180037"/>
                  </a:cubicBezTo>
                  <a:lnTo>
                    <a:pt x="0" y="68317"/>
                  </a:lnTo>
                  <a:cubicBezTo>
                    <a:pt x="0" y="30587"/>
                    <a:pt x="30587" y="0"/>
                    <a:pt x="68317" y="0"/>
                  </a:cubicBezTo>
                  <a:close/>
                </a:path>
              </a:pathLst>
            </a:custGeom>
            <a:solidFill>
              <a:srgbClr val="FDBFD5"/>
            </a:solidFill>
            <a:ln cap="rnd">
              <a:noFill/>
              <a:prstDash val="solid"/>
              <a:round/>
            </a:ln>
          </p:spPr>
          <p:txBody>
            <a:bodyPr/>
            <a:lstStyle/>
            <a:p>
              <a:endParaRPr lang="en-US"/>
            </a:p>
          </p:txBody>
        </p:sp>
        <p:sp>
          <p:nvSpPr>
            <p:cNvPr id="20" name="TextBox 20"/>
            <p:cNvSpPr txBox="1"/>
            <p:nvPr/>
          </p:nvSpPr>
          <p:spPr>
            <a:xfrm>
              <a:off x="0" y="-66675"/>
              <a:ext cx="746158" cy="315030"/>
            </a:xfrm>
            <a:prstGeom prst="rect">
              <a:avLst/>
            </a:prstGeom>
          </p:spPr>
          <p:txBody>
            <a:bodyPr lIns="50800" tIns="50800" rIns="50800" bIns="50800" rtlCol="0" anchor="ctr"/>
            <a:lstStyle/>
            <a:p>
              <a:pPr algn="ctr">
                <a:lnSpc>
                  <a:spcPts val="5039"/>
                </a:lnSpc>
              </a:pPr>
              <a:endParaRPr lang="en-US" sz="3599" spc="212" dirty="0">
                <a:solidFill>
                  <a:srgbClr val="393939"/>
                </a:solidFill>
                <a:latin typeface="Tropika"/>
              </a:endParaRPr>
            </a:p>
          </p:txBody>
        </p:sp>
      </p:grpSp>
      <p:sp>
        <p:nvSpPr>
          <p:cNvPr id="21" name="TextBox 21"/>
          <p:cNvSpPr txBox="1"/>
          <p:nvPr/>
        </p:nvSpPr>
        <p:spPr>
          <a:xfrm>
            <a:off x="3239442" y="2577733"/>
            <a:ext cx="12879891" cy="2757165"/>
          </a:xfrm>
          <a:prstGeom prst="rect">
            <a:avLst/>
          </a:prstGeom>
        </p:spPr>
        <p:txBody>
          <a:bodyPr lIns="0" tIns="0" rIns="0" bIns="0" rtlCol="0" anchor="t">
            <a:spAutoFit/>
          </a:bodyPr>
          <a:lstStyle/>
          <a:p>
            <a:pPr marL="669751" lvl="1" indent="-334875">
              <a:lnSpc>
                <a:spcPts val="4342"/>
              </a:lnSpc>
              <a:buFont typeface="Arial"/>
              <a:buChar char="•"/>
            </a:pPr>
            <a:r>
              <a:rPr lang="en-US" sz="3102" spc="-99" dirty="0">
                <a:solidFill>
                  <a:srgbClr val="763B0A"/>
                </a:solidFill>
                <a:latin typeface="มอนตี้ Bold"/>
              </a:rPr>
              <a:t>Nature vs. Nurture = intertwined </a:t>
            </a:r>
          </a:p>
          <a:p>
            <a:pPr marL="669751" lvl="1" indent="-334875">
              <a:lnSpc>
                <a:spcPts val="4342"/>
              </a:lnSpc>
              <a:buFont typeface="Arial"/>
              <a:buChar char="•"/>
            </a:pPr>
            <a:r>
              <a:rPr lang="en-US" sz="3102" spc="-99" dirty="0">
                <a:solidFill>
                  <a:srgbClr val="763B0A"/>
                </a:solidFill>
                <a:latin typeface="มอนตี้ Bold"/>
              </a:rPr>
              <a:t>DSM-5 Diagnosis = Necessary to diagnosis. REBT is more helpful for single-issue clients than seriously disturbed clients</a:t>
            </a:r>
          </a:p>
          <a:p>
            <a:pPr marL="669751" lvl="1" indent="-334875">
              <a:lnSpc>
                <a:spcPts val="4342"/>
              </a:lnSpc>
              <a:buFont typeface="Arial"/>
              <a:buChar char="•"/>
            </a:pPr>
            <a:r>
              <a:rPr lang="en-US" sz="3102" spc="-99" dirty="0">
                <a:solidFill>
                  <a:srgbClr val="763B0A"/>
                </a:solidFill>
                <a:latin typeface="มอนตี้ Bold"/>
              </a:rPr>
              <a:t>Pharmacotherapy = supports medication use alongside counseling. Client perception is also important!</a:t>
            </a:r>
          </a:p>
        </p:txBody>
      </p:sp>
      <p:sp>
        <p:nvSpPr>
          <p:cNvPr id="22" name="TextBox 22"/>
          <p:cNvSpPr txBox="1"/>
          <p:nvPr/>
        </p:nvSpPr>
        <p:spPr>
          <a:xfrm>
            <a:off x="3258492" y="6271160"/>
            <a:ext cx="12879891" cy="2205732"/>
          </a:xfrm>
          <a:prstGeom prst="rect">
            <a:avLst/>
          </a:prstGeom>
        </p:spPr>
        <p:txBody>
          <a:bodyPr lIns="0" tIns="0" rIns="0" bIns="0" rtlCol="0" anchor="t">
            <a:spAutoFit/>
          </a:bodyPr>
          <a:lstStyle/>
          <a:p>
            <a:pPr marL="669751" lvl="1" indent="-334875">
              <a:lnSpc>
                <a:spcPts val="4342"/>
              </a:lnSpc>
              <a:buFont typeface="Arial"/>
              <a:buChar char="•"/>
            </a:pPr>
            <a:r>
              <a:rPr lang="en-US" sz="3102" spc="-99" dirty="0">
                <a:solidFill>
                  <a:srgbClr val="763B0A"/>
                </a:solidFill>
                <a:latin typeface="มอนตี้ Bold"/>
              </a:rPr>
              <a:t>Managed Care and Brief Therapy = Average number of sessions is 16.5, homework is typically given to client, REBT can be done in 11 sessions with acute needs </a:t>
            </a:r>
          </a:p>
          <a:p>
            <a:pPr marL="669751" lvl="1" indent="-334875">
              <a:lnSpc>
                <a:spcPts val="4342"/>
              </a:lnSpc>
              <a:buFont typeface="Arial"/>
              <a:buChar char="•"/>
            </a:pPr>
            <a:r>
              <a:rPr lang="en-US" sz="3102" spc="-99" dirty="0">
                <a:solidFill>
                  <a:srgbClr val="763B0A"/>
                </a:solidFill>
                <a:latin typeface="มอนตี้ Bold"/>
              </a:rPr>
              <a:t>Technical Eclecticism = Not supported  </a:t>
            </a:r>
          </a:p>
        </p:txBody>
      </p:sp>
      <p:sp>
        <p:nvSpPr>
          <p:cNvPr id="24" name="TextBox 23">
            <a:extLst>
              <a:ext uri="{FF2B5EF4-FFF2-40B4-BE49-F238E27FC236}">
                <a16:creationId xmlns:a16="http://schemas.microsoft.com/office/drawing/2014/main" id="{D2991619-3431-2359-37C0-3E284911B618}"/>
              </a:ext>
            </a:extLst>
          </p:cNvPr>
          <p:cNvSpPr txBox="1"/>
          <p:nvPr/>
        </p:nvSpPr>
        <p:spPr>
          <a:xfrm>
            <a:off x="-1593056" y="9498092"/>
            <a:ext cx="10737056" cy="569580"/>
          </a:xfrm>
          <a:prstGeom prst="rect">
            <a:avLst/>
          </a:prstGeom>
          <a:noFill/>
        </p:spPr>
        <p:txBody>
          <a:bodyPr wrap="square">
            <a:spAutoFit/>
          </a:bodyPr>
          <a:lstStyle/>
          <a:p>
            <a:pPr marL="360045" marR="0" indent="-360045">
              <a:lnSpc>
                <a:spcPct val="200000"/>
              </a:lnSpc>
            </a:pPr>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996771" y="-2856791"/>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2277665" y="1564454"/>
            <a:ext cx="12954000" cy="7489662"/>
            <a:chOff x="0" y="0"/>
            <a:chExt cx="1063643" cy="1074486"/>
          </a:xfrm>
        </p:grpSpPr>
        <p:sp>
          <p:nvSpPr>
            <p:cNvPr id="9" name="Freeform 9"/>
            <p:cNvSpPr/>
            <p:nvPr/>
          </p:nvSpPr>
          <p:spPr>
            <a:xfrm>
              <a:off x="0" y="0"/>
              <a:ext cx="1063643" cy="1074486"/>
            </a:xfrm>
            <a:custGeom>
              <a:avLst/>
              <a:gdLst/>
              <a:ahLst/>
              <a:cxnLst/>
              <a:rect l="l" t="t" r="r" b="b"/>
              <a:pathLst>
                <a:path w="1063643" h="1074486">
                  <a:moveTo>
                    <a:pt x="68959" y="0"/>
                  </a:moveTo>
                  <a:lnTo>
                    <a:pt x="994684" y="0"/>
                  </a:lnTo>
                  <a:cubicBezTo>
                    <a:pt x="1012973" y="0"/>
                    <a:pt x="1030513" y="7265"/>
                    <a:pt x="1043446" y="20198"/>
                  </a:cubicBezTo>
                  <a:cubicBezTo>
                    <a:pt x="1056378" y="33130"/>
                    <a:pt x="1063643" y="50670"/>
                    <a:pt x="1063643" y="68959"/>
                  </a:cubicBezTo>
                  <a:lnTo>
                    <a:pt x="1063643" y="1005527"/>
                  </a:lnTo>
                  <a:cubicBezTo>
                    <a:pt x="1063643" y="1023816"/>
                    <a:pt x="1056378" y="1041356"/>
                    <a:pt x="1043446" y="1054288"/>
                  </a:cubicBezTo>
                  <a:cubicBezTo>
                    <a:pt x="1030513" y="1067220"/>
                    <a:pt x="1012973" y="1074486"/>
                    <a:pt x="994684" y="1074486"/>
                  </a:cubicBezTo>
                  <a:lnTo>
                    <a:pt x="68959" y="1074486"/>
                  </a:lnTo>
                  <a:cubicBezTo>
                    <a:pt x="50670" y="1074486"/>
                    <a:pt x="33130" y="1067220"/>
                    <a:pt x="20198" y="1054288"/>
                  </a:cubicBezTo>
                  <a:cubicBezTo>
                    <a:pt x="7265" y="1041356"/>
                    <a:pt x="0" y="1023816"/>
                    <a:pt x="0" y="1005527"/>
                  </a:cubicBezTo>
                  <a:lnTo>
                    <a:pt x="0" y="68959"/>
                  </a:lnTo>
                  <a:cubicBezTo>
                    <a:pt x="0" y="50670"/>
                    <a:pt x="7265" y="33130"/>
                    <a:pt x="20198" y="20198"/>
                  </a:cubicBezTo>
                  <a:cubicBezTo>
                    <a:pt x="33130" y="7265"/>
                    <a:pt x="50670" y="0"/>
                    <a:pt x="68959" y="0"/>
                  </a:cubicBezTo>
                  <a:close/>
                </a:path>
              </a:pathLst>
            </a:custGeom>
            <a:solidFill>
              <a:srgbClr val="FDF1E8"/>
            </a:solidFill>
            <a:ln w="95250" cap="rnd">
              <a:solidFill>
                <a:srgbClr val="984E11"/>
              </a:solidFill>
              <a:prstDash val="solid"/>
              <a:round/>
            </a:ln>
          </p:spPr>
          <p:txBody>
            <a:bodyPr/>
            <a:lstStyle/>
            <a:p>
              <a:endParaRPr lang="en-US"/>
            </a:p>
          </p:txBody>
        </p:sp>
        <p:sp>
          <p:nvSpPr>
            <p:cNvPr id="10" name="TextBox 10"/>
            <p:cNvSpPr txBox="1"/>
            <p:nvPr/>
          </p:nvSpPr>
          <p:spPr>
            <a:xfrm>
              <a:off x="0" y="-38100"/>
              <a:ext cx="1063643" cy="1112586"/>
            </a:xfrm>
            <a:prstGeom prst="rect">
              <a:avLst/>
            </a:prstGeom>
          </p:spPr>
          <p:txBody>
            <a:bodyPr lIns="29741" tIns="29741" rIns="29741" bIns="29741" rtlCol="0" anchor="ctr"/>
            <a:lstStyle/>
            <a:p>
              <a:pPr algn="ctr">
                <a:lnSpc>
                  <a:spcPts val="1400"/>
                </a:lnSpc>
                <a:spcBef>
                  <a:spcPct val="0"/>
                </a:spcBef>
              </a:pPr>
              <a:endParaRPr/>
            </a:p>
          </p:txBody>
        </p:sp>
      </p:grpSp>
      <p:sp>
        <p:nvSpPr>
          <p:cNvPr id="11" name="TextBox 11"/>
          <p:cNvSpPr txBox="1"/>
          <p:nvPr/>
        </p:nvSpPr>
        <p:spPr>
          <a:xfrm>
            <a:off x="2819400" y="1999101"/>
            <a:ext cx="11429999" cy="9306394"/>
          </a:xfrm>
          <a:prstGeom prst="rect">
            <a:avLst/>
          </a:prstGeom>
        </p:spPr>
        <p:txBody>
          <a:bodyPr wrap="square" lIns="0" tIns="0" rIns="0" bIns="0" rtlCol="0" anchor="t">
            <a:spAutoFit/>
          </a:bodyPr>
          <a:lstStyle/>
          <a:p>
            <a:pPr marL="571500" indent="-571500" algn="ctr">
              <a:lnSpc>
                <a:spcPts val="3767"/>
              </a:lnSpc>
              <a:buFont typeface="Wingdings" panose="05000000000000000000" pitchFamily="2" charset="2"/>
              <a:buChar char="v"/>
            </a:pPr>
            <a:r>
              <a:rPr lang="en-US" sz="3200" spc="-86" dirty="0">
                <a:solidFill>
                  <a:schemeClr val="accent5"/>
                </a:solidFill>
                <a:latin typeface="มอนตี้ Bold"/>
              </a:rPr>
              <a:t>Flexibility in attitudes and thinking about self and others</a:t>
            </a: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r>
              <a:rPr lang="en-US" sz="3200" spc="-86" dirty="0">
                <a:solidFill>
                  <a:schemeClr val="accent5"/>
                </a:solidFill>
                <a:latin typeface="มอนตี้ Bold"/>
              </a:rPr>
              <a:t>Attributes and Beliefs Inventory for Spanish-speaking clients from several countries</a:t>
            </a: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r>
              <a:rPr lang="en-US" sz="3200" spc="-86" dirty="0">
                <a:solidFill>
                  <a:schemeClr val="accent5"/>
                </a:solidFill>
                <a:latin typeface="มอนตี้ Bold"/>
              </a:rPr>
              <a:t>Believes in exploration of what is beyond traditional gender roles and typical irrational beliefs, specifically for women</a:t>
            </a: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r>
              <a:rPr lang="en-US" sz="3200" spc="-86" dirty="0">
                <a:solidFill>
                  <a:schemeClr val="accent5"/>
                </a:solidFill>
                <a:latin typeface="มอนตี้ Bold"/>
              </a:rPr>
              <a:t>Believes that we are born bisexual</a:t>
            </a: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r>
              <a:rPr lang="en-US" sz="3200" spc="-86" dirty="0">
                <a:solidFill>
                  <a:schemeClr val="accent5"/>
                </a:solidFill>
                <a:latin typeface="มอนตี้ Bold"/>
              </a:rPr>
              <a:t>Originally saw religious beliefs as irrational because of the belief of what is “right” and what is “wrong”</a:t>
            </a: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44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4400" spc="-86" dirty="0">
              <a:solidFill>
                <a:schemeClr val="accent5"/>
              </a:solidFill>
              <a:latin typeface="มอนตี้ Bold"/>
            </a:endParaRPr>
          </a:p>
        </p:txBody>
      </p:sp>
      <p:sp>
        <p:nvSpPr>
          <p:cNvPr id="26" name="TextBox 25">
            <a:extLst>
              <a:ext uri="{FF2B5EF4-FFF2-40B4-BE49-F238E27FC236}">
                <a16:creationId xmlns:a16="http://schemas.microsoft.com/office/drawing/2014/main" id="{8BA5FBDF-A650-3AED-935E-5048C96672C5}"/>
              </a:ext>
            </a:extLst>
          </p:cNvPr>
          <p:cNvSpPr txBox="1"/>
          <p:nvPr/>
        </p:nvSpPr>
        <p:spPr>
          <a:xfrm>
            <a:off x="72172" y="9477947"/>
            <a:ext cx="10058400" cy="369332"/>
          </a:xfrm>
          <a:prstGeom prst="rect">
            <a:avLst/>
          </a:prstGeom>
          <a:noFill/>
        </p:spPr>
        <p:txBody>
          <a:bodyPr wrap="square">
            <a:spAutoFit/>
          </a:bodyPr>
          <a:lstStyle/>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dirty="0"/>
          </a:p>
        </p:txBody>
      </p:sp>
      <p:sp>
        <p:nvSpPr>
          <p:cNvPr id="19" name="TextBox 18">
            <a:extLst>
              <a:ext uri="{FF2B5EF4-FFF2-40B4-BE49-F238E27FC236}">
                <a16:creationId xmlns:a16="http://schemas.microsoft.com/office/drawing/2014/main" id="{46AF8333-BEE1-1702-B82A-6F43CACD260F}"/>
              </a:ext>
            </a:extLst>
          </p:cNvPr>
          <p:cNvSpPr txBox="1"/>
          <p:nvPr/>
        </p:nvSpPr>
        <p:spPr>
          <a:xfrm>
            <a:off x="3729037" y="-111277"/>
            <a:ext cx="10051256" cy="1611723"/>
          </a:xfrm>
          <a:prstGeom prst="rect">
            <a:avLst/>
          </a:prstGeom>
          <a:noFill/>
        </p:spPr>
        <p:txBody>
          <a:bodyPr wrap="square">
            <a:spAutoFit/>
          </a:bodyPr>
          <a:lstStyle/>
          <a:p>
            <a:pPr algn="ctr">
              <a:lnSpc>
                <a:spcPts val="13269"/>
              </a:lnSpc>
            </a:pPr>
            <a:r>
              <a:rPr lang="en-US" sz="7200" spc="379" dirty="0">
                <a:latin typeface="Lucky Bones"/>
              </a:rPr>
              <a:t>Multicultural Lens</a:t>
            </a:r>
          </a:p>
        </p:txBody>
      </p:sp>
    </p:spTree>
    <p:extLst>
      <p:ext uri="{BB962C8B-B14F-4D97-AF65-F5344CB8AC3E}">
        <p14:creationId xmlns:p14="http://schemas.microsoft.com/office/powerpoint/2010/main" val="17331246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996771" y="-2856791"/>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2277665" y="1564454"/>
            <a:ext cx="12954000" cy="7489662"/>
            <a:chOff x="0" y="0"/>
            <a:chExt cx="1063643" cy="1074486"/>
          </a:xfrm>
        </p:grpSpPr>
        <p:sp>
          <p:nvSpPr>
            <p:cNvPr id="9" name="Freeform 9"/>
            <p:cNvSpPr/>
            <p:nvPr/>
          </p:nvSpPr>
          <p:spPr>
            <a:xfrm>
              <a:off x="0" y="0"/>
              <a:ext cx="1063643" cy="1074486"/>
            </a:xfrm>
            <a:custGeom>
              <a:avLst/>
              <a:gdLst/>
              <a:ahLst/>
              <a:cxnLst/>
              <a:rect l="l" t="t" r="r" b="b"/>
              <a:pathLst>
                <a:path w="1063643" h="1074486">
                  <a:moveTo>
                    <a:pt x="68959" y="0"/>
                  </a:moveTo>
                  <a:lnTo>
                    <a:pt x="994684" y="0"/>
                  </a:lnTo>
                  <a:cubicBezTo>
                    <a:pt x="1012973" y="0"/>
                    <a:pt x="1030513" y="7265"/>
                    <a:pt x="1043446" y="20198"/>
                  </a:cubicBezTo>
                  <a:cubicBezTo>
                    <a:pt x="1056378" y="33130"/>
                    <a:pt x="1063643" y="50670"/>
                    <a:pt x="1063643" y="68959"/>
                  </a:cubicBezTo>
                  <a:lnTo>
                    <a:pt x="1063643" y="1005527"/>
                  </a:lnTo>
                  <a:cubicBezTo>
                    <a:pt x="1063643" y="1023816"/>
                    <a:pt x="1056378" y="1041356"/>
                    <a:pt x="1043446" y="1054288"/>
                  </a:cubicBezTo>
                  <a:cubicBezTo>
                    <a:pt x="1030513" y="1067220"/>
                    <a:pt x="1012973" y="1074486"/>
                    <a:pt x="994684" y="1074486"/>
                  </a:cubicBezTo>
                  <a:lnTo>
                    <a:pt x="68959" y="1074486"/>
                  </a:lnTo>
                  <a:cubicBezTo>
                    <a:pt x="50670" y="1074486"/>
                    <a:pt x="33130" y="1067220"/>
                    <a:pt x="20198" y="1054288"/>
                  </a:cubicBezTo>
                  <a:cubicBezTo>
                    <a:pt x="7265" y="1041356"/>
                    <a:pt x="0" y="1023816"/>
                    <a:pt x="0" y="1005527"/>
                  </a:cubicBezTo>
                  <a:lnTo>
                    <a:pt x="0" y="68959"/>
                  </a:lnTo>
                  <a:cubicBezTo>
                    <a:pt x="0" y="50670"/>
                    <a:pt x="7265" y="33130"/>
                    <a:pt x="20198" y="20198"/>
                  </a:cubicBezTo>
                  <a:cubicBezTo>
                    <a:pt x="33130" y="7265"/>
                    <a:pt x="50670" y="0"/>
                    <a:pt x="68959" y="0"/>
                  </a:cubicBezTo>
                  <a:close/>
                </a:path>
              </a:pathLst>
            </a:custGeom>
            <a:solidFill>
              <a:srgbClr val="FDF1E8"/>
            </a:solidFill>
            <a:ln w="95250" cap="rnd">
              <a:solidFill>
                <a:srgbClr val="984E11"/>
              </a:solidFill>
              <a:prstDash val="solid"/>
              <a:round/>
            </a:ln>
          </p:spPr>
          <p:txBody>
            <a:bodyPr/>
            <a:lstStyle/>
            <a:p>
              <a:endParaRPr lang="en-US"/>
            </a:p>
          </p:txBody>
        </p:sp>
        <p:sp>
          <p:nvSpPr>
            <p:cNvPr id="10" name="TextBox 10"/>
            <p:cNvSpPr txBox="1"/>
            <p:nvPr/>
          </p:nvSpPr>
          <p:spPr>
            <a:xfrm>
              <a:off x="0" y="-38100"/>
              <a:ext cx="1063643" cy="1112586"/>
            </a:xfrm>
            <a:prstGeom prst="rect">
              <a:avLst/>
            </a:prstGeom>
          </p:spPr>
          <p:txBody>
            <a:bodyPr lIns="29741" tIns="29741" rIns="29741" bIns="29741" rtlCol="0" anchor="ctr"/>
            <a:lstStyle/>
            <a:p>
              <a:pPr algn="ctr">
                <a:lnSpc>
                  <a:spcPts val="1400"/>
                </a:lnSpc>
                <a:spcBef>
                  <a:spcPct val="0"/>
                </a:spcBef>
              </a:pPr>
              <a:endParaRPr/>
            </a:p>
          </p:txBody>
        </p:sp>
      </p:grpSp>
      <p:sp>
        <p:nvSpPr>
          <p:cNvPr id="11" name="TextBox 11"/>
          <p:cNvSpPr txBox="1"/>
          <p:nvPr/>
        </p:nvSpPr>
        <p:spPr>
          <a:xfrm>
            <a:off x="2819400" y="1999101"/>
            <a:ext cx="11429999" cy="8331768"/>
          </a:xfrm>
          <a:prstGeom prst="rect">
            <a:avLst/>
          </a:prstGeom>
        </p:spPr>
        <p:txBody>
          <a:bodyPr wrap="square" lIns="0" tIns="0" rIns="0" bIns="0" rtlCol="0" anchor="t">
            <a:spAutoFit/>
          </a:bodyPr>
          <a:lstStyle/>
          <a:p>
            <a:pPr marL="571500" indent="-571500" algn="ctr">
              <a:lnSpc>
                <a:spcPts val="3767"/>
              </a:lnSpc>
              <a:buFont typeface="Wingdings" panose="05000000000000000000" pitchFamily="2" charset="2"/>
              <a:buChar char="v"/>
            </a:pPr>
            <a:r>
              <a:rPr lang="en-US" sz="3200" spc="-86" dirty="0">
                <a:solidFill>
                  <a:schemeClr val="accent5"/>
                </a:solidFill>
                <a:latin typeface="มอนตี้ Bold"/>
              </a:rPr>
              <a:t>Clients with more intensive needs or issues rather than single-issue clients (e.g., clients with psychosis)</a:t>
            </a: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r>
              <a:rPr lang="en-US" sz="3200" spc="-86" dirty="0">
                <a:solidFill>
                  <a:schemeClr val="accent5"/>
                </a:solidFill>
                <a:latin typeface="มอนตี้ Bold"/>
              </a:rPr>
              <a:t>Clients may not enjoy this brief type of counseling if they want long-term assistance (e.g., to work through trauma)</a:t>
            </a: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r>
              <a:rPr lang="en-US" sz="3200" spc="-86" dirty="0">
                <a:solidFill>
                  <a:schemeClr val="accent5"/>
                </a:solidFill>
                <a:latin typeface="มอนตี้ Bold"/>
              </a:rPr>
              <a:t>Could be difficult for clients who do not like the directive, confrontational, and colorful language approach</a:t>
            </a: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r>
              <a:rPr lang="en-US" sz="3200" spc="-86" dirty="0">
                <a:solidFill>
                  <a:schemeClr val="accent5"/>
                </a:solidFill>
                <a:latin typeface="มอนตี้ Bold"/>
              </a:rPr>
              <a:t>Windy Dryden suggests that it is not about the condition, but how clients consider helpfulness or useful therapeutic processes </a:t>
            </a:r>
            <a:br>
              <a:rPr lang="en-US" sz="1800" kern="0" dirty="0">
                <a:effectLst/>
                <a:latin typeface="Aptos" panose="020B0004020202020204" pitchFamily="34" charset="0"/>
                <a:ea typeface="Aptos" panose="020B0004020202020204" pitchFamily="34" charset="0"/>
                <a:cs typeface="Aptos" panose="020B0004020202020204" pitchFamily="34" charset="0"/>
              </a:rPr>
            </a:b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44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4400" spc="-86" dirty="0">
              <a:solidFill>
                <a:schemeClr val="accent5"/>
              </a:solidFill>
              <a:latin typeface="มอนตี้ Bold"/>
            </a:endParaRPr>
          </a:p>
        </p:txBody>
      </p:sp>
      <p:sp>
        <p:nvSpPr>
          <p:cNvPr id="26" name="TextBox 25">
            <a:extLst>
              <a:ext uri="{FF2B5EF4-FFF2-40B4-BE49-F238E27FC236}">
                <a16:creationId xmlns:a16="http://schemas.microsoft.com/office/drawing/2014/main" id="{8BA5FBDF-A650-3AED-935E-5048C96672C5}"/>
              </a:ext>
            </a:extLst>
          </p:cNvPr>
          <p:cNvSpPr txBox="1"/>
          <p:nvPr/>
        </p:nvSpPr>
        <p:spPr>
          <a:xfrm>
            <a:off x="72172" y="9477947"/>
            <a:ext cx="10058400" cy="646331"/>
          </a:xfrm>
          <a:prstGeom prst="rect">
            <a:avLst/>
          </a:prstGeom>
          <a:noFill/>
        </p:spPr>
        <p:txBody>
          <a:bodyPr wrap="square">
            <a:spAutoFit/>
          </a:bodyPr>
          <a:lstStyle/>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p>
          <a:p>
            <a:r>
              <a:rPr lang="en-US" sz="1800" kern="0" dirty="0">
                <a:effectLst/>
                <a:latin typeface="Aptos" panose="020B0004020202020204" pitchFamily="34" charset="0"/>
                <a:ea typeface="Calibri" panose="020F0502020204030204" pitchFamily="34" charset="0"/>
                <a:cs typeface="Aptos" panose="020B0004020202020204" pitchFamily="34" charset="0"/>
              </a:rPr>
              <a:t>(PESI UK, 2012).</a:t>
            </a:r>
            <a:endParaRPr lang="en-US" dirty="0"/>
          </a:p>
        </p:txBody>
      </p:sp>
      <p:sp>
        <p:nvSpPr>
          <p:cNvPr id="19" name="TextBox 18">
            <a:extLst>
              <a:ext uri="{FF2B5EF4-FFF2-40B4-BE49-F238E27FC236}">
                <a16:creationId xmlns:a16="http://schemas.microsoft.com/office/drawing/2014/main" id="{46AF8333-BEE1-1702-B82A-6F43CACD260F}"/>
              </a:ext>
            </a:extLst>
          </p:cNvPr>
          <p:cNvSpPr txBox="1"/>
          <p:nvPr/>
        </p:nvSpPr>
        <p:spPr>
          <a:xfrm>
            <a:off x="3729037" y="-111277"/>
            <a:ext cx="10051256" cy="1611723"/>
          </a:xfrm>
          <a:prstGeom prst="rect">
            <a:avLst/>
          </a:prstGeom>
          <a:noFill/>
        </p:spPr>
        <p:txBody>
          <a:bodyPr wrap="square">
            <a:spAutoFit/>
          </a:bodyPr>
          <a:lstStyle/>
          <a:p>
            <a:pPr algn="ctr">
              <a:lnSpc>
                <a:spcPts val="13269"/>
              </a:lnSpc>
            </a:pPr>
            <a:r>
              <a:rPr lang="en-US" sz="7200" spc="379" dirty="0">
                <a:latin typeface="Lucky Bones"/>
              </a:rPr>
              <a:t>Limitations</a:t>
            </a:r>
          </a:p>
        </p:txBody>
      </p:sp>
    </p:spTree>
    <p:extLst>
      <p:ext uri="{BB962C8B-B14F-4D97-AF65-F5344CB8AC3E}">
        <p14:creationId xmlns:p14="http://schemas.microsoft.com/office/powerpoint/2010/main" val="1098111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996771" y="-2856791"/>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2436016" y="1601920"/>
            <a:ext cx="12954000" cy="7489662"/>
            <a:chOff x="0" y="0"/>
            <a:chExt cx="1063643" cy="1074486"/>
          </a:xfrm>
        </p:grpSpPr>
        <p:sp>
          <p:nvSpPr>
            <p:cNvPr id="9" name="Freeform 9"/>
            <p:cNvSpPr/>
            <p:nvPr/>
          </p:nvSpPr>
          <p:spPr>
            <a:xfrm>
              <a:off x="0" y="0"/>
              <a:ext cx="1063643" cy="1074486"/>
            </a:xfrm>
            <a:custGeom>
              <a:avLst/>
              <a:gdLst/>
              <a:ahLst/>
              <a:cxnLst/>
              <a:rect l="l" t="t" r="r" b="b"/>
              <a:pathLst>
                <a:path w="1063643" h="1074486">
                  <a:moveTo>
                    <a:pt x="68959" y="0"/>
                  </a:moveTo>
                  <a:lnTo>
                    <a:pt x="994684" y="0"/>
                  </a:lnTo>
                  <a:cubicBezTo>
                    <a:pt x="1012973" y="0"/>
                    <a:pt x="1030513" y="7265"/>
                    <a:pt x="1043446" y="20198"/>
                  </a:cubicBezTo>
                  <a:cubicBezTo>
                    <a:pt x="1056378" y="33130"/>
                    <a:pt x="1063643" y="50670"/>
                    <a:pt x="1063643" y="68959"/>
                  </a:cubicBezTo>
                  <a:lnTo>
                    <a:pt x="1063643" y="1005527"/>
                  </a:lnTo>
                  <a:cubicBezTo>
                    <a:pt x="1063643" y="1023816"/>
                    <a:pt x="1056378" y="1041356"/>
                    <a:pt x="1043446" y="1054288"/>
                  </a:cubicBezTo>
                  <a:cubicBezTo>
                    <a:pt x="1030513" y="1067220"/>
                    <a:pt x="1012973" y="1074486"/>
                    <a:pt x="994684" y="1074486"/>
                  </a:cubicBezTo>
                  <a:lnTo>
                    <a:pt x="68959" y="1074486"/>
                  </a:lnTo>
                  <a:cubicBezTo>
                    <a:pt x="50670" y="1074486"/>
                    <a:pt x="33130" y="1067220"/>
                    <a:pt x="20198" y="1054288"/>
                  </a:cubicBezTo>
                  <a:cubicBezTo>
                    <a:pt x="7265" y="1041356"/>
                    <a:pt x="0" y="1023816"/>
                    <a:pt x="0" y="1005527"/>
                  </a:cubicBezTo>
                  <a:lnTo>
                    <a:pt x="0" y="68959"/>
                  </a:lnTo>
                  <a:cubicBezTo>
                    <a:pt x="0" y="50670"/>
                    <a:pt x="7265" y="33130"/>
                    <a:pt x="20198" y="20198"/>
                  </a:cubicBezTo>
                  <a:cubicBezTo>
                    <a:pt x="33130" y="7265"/>
                    <a:pt x="50670" y="0"/>
                    <a:pt x="68959" y="0"/>
                  </a:cubicBezTo>
                  <a:close/>
                </a:path>
              </a:pathLst>
            </a:custGeom>
            <a:solidFill>
              <a:srgbClr val="FDF1E8"/>
            </a:solidFill>
            <a:ln w="95250" cap="rnd">
              <a:solidFill>
                <a:srgbClr val="984E11"/>
              </a:solidFill>
              <a:prstDash val="solid"/>
              <a:round/>
            </a:ln>
          </p:spPr>
          <p:txBody>
            <a:bodyPr/>
            <a:lstStyle/>
            <a:p>
              <a:endParaRPr lang="en-US"/>
            </a:p>
          </p:txBody>
        </p:sp>
        <p:sp>
          <p:nvSpPr>
            <p:cNvPr id="10" name="TextBox 10"/>
            <p:cNvSpPr txBox="1"/>
            <p:nvPr/>
          </p:nvSpPr>
          <p:spPr>
            <a:xfrm>
              <a:off x="0" y="-38100"/>
              <a:ext cx="1063643" cy="1112586"/>
            </a:xfrm>
            <a:prstGeom prst="rect">
              <a:avLst/>
            </a:prstGeom>
          </p:spPr>
          <p:txBody>
            <a:bodyPr lIns="29741" tIns="29741" rIns="29741" bIns="29741" rtlCol="0" anchor="ctr"/>
            <a:lstStyle/>
            <a:p>
              <a:pPr algn="ctr">
                <a:lnSpc>
                  <a:spcPts val="1400"/>
                </a:lnSpc>
                <a:spcBef>
                  <a:spcPct val="0"/>
                </a:spcBef>
              </a:pPr>
              <a:endParaRPr/>
            </a:p>
          </p:txBody>
        </p:sp>
      </p:grpSp>
      <p:sp>
        <p:nvSpPr>
          <p:cNvPr id="11" name="TextBox 11"/>
          <p:cNvSpPr txBox="1"/>
          <p:nvPr/>
        </p:nvSpPr>
        <p:spPr>
          <a:xfrm>
            <a:off x="2897984" y="2895512"/>
            <a:ext cx="11429999" cy="8331768"/>
          </a:xfrm>
          <a:prstGeom prst="rect">
            <a:avLst/>
          </a:prstGeom>
        </p:spPr>
        <p:txBody>
          <a:bodyPr wrap="square" lIns="0" tIns="0" rIns="0" bIns="0" rtlCol="0" anchor="t">
            <a:spAutoFit/>
          </a:bodyPr>
          <a:lstStyle/>
          <a:p>
            <a:pPr marL="571500" indent="-571500" algn="ctr">
              <a:lnSpc>
                <a:spcPts val="3767"/>
              </a:lnSpc>
              <a:buFont typeface="Wingdings" panose="05000000000000000000" pitchFamily="2" charset="2"/>
              <a:buChar char="v"/>
            </a:pPr>
            <a:r>
              <a:rPr lang="en-US" sz="3200" spc="-86" dirty="0">
                <a:solidFill>
                  <a:schemeClr val="accent5"/>
                </a:solidFill>
                <a:latin typeface="มอนตี้ Bold"/>
              </a:rPr>
              <a:t>Can assist students in a school setting, especially for children to help them with self-awareness and self-acceptance</a:t>
            </a: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r>
              <a:rPr lang="en-US" sz="3200" spc="-86" dirty="0">
                <a:solidFill>
                  <a:schemeClr val="accent5"/>
                </a:solidFill>
                <a:latin typeface="มอนตี้ Bold"/>
              </a:rPr>
              <a:t>Ultimately the flexibility with spiritual beliefs and alignment with “hedonic calculus”, free will, forgiveness, and increasing frustration tolerance</a:t>
            </a: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r>
              <a:rPr lang="en-US" sz="3200" spc="-86" dirty="0">
                <a:solidFill>
                  <a:schemeClr val="accent5"/>
                </a:solidFill>
                <a:latin typeface="มอนตี้ Bold"/>
              </a:rPr>
              <a:t>What else would you add from the readings?</a:t>
            </a: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44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4400" spc="-86" dirty="0">
              <a:solidFill>
                <a:schemeClr val="accent5"/>
              </a:solidFill>
              <a:latin typeface="มอนตี้ Bold"/>
            </a:endParaRPr>
          </a:p>
        </p:txBody>
      </p:sp>
      <p:sp>
        <p:nvSpPr>
          <p:cNvPr id="26" name="TextBox 25">
            <a:extLst>
              <a:ext uri="{FF2B5EF4-FFF2-40B4-BE49-F238E27FC236}">
                <a16:creationId xmlns:a16="http://schemas.microsoft.com/office/drawing/2014/main" id="{8BA5FBDF-A650-3AED-935E-5048C96672C5}"/>
              </a:ext>
            </a:extLst>
          </p:cNvPr>
          <p:cNvSpPr txBox="1"/>
          <p:nvPr/>
        </p:nvSpPr>
        <p:spPr>
          <a:xfrm>
            <a:off x="0" y="9089708"/>
            <a:ext cx="10058400" cy="646331"/>
          </a:xfrm>
          <a:prstGeom prst="rect">
            <a:avLst/>
          </a:prstGeom>
          <a:noFill/>
        </p:spPr>
        <p:txBody>
          <a:bodyPr wrap="square">
            <a:spAutoFit/>
          </a:bodyPr>
          <a:lstStyle/>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sz="1800" dirty="0">
              <a:effectLst/>
              <a:ea typeface="Times New Roman" panose="02020603050405020304" pitchFamily="18" charset="0"/>
            </a:endParaRPr>
          </a:p>
          <a:p>
            <a:r>
              <a:rPr lang="en-US" sz="1800" kern="0" dirty="0">
                <a:effectLst/>
                <a:latin typeface="Aptos" panose="020B0004020202020204" pitchFamily="34" charset="0"/>
                <a:ea typeface="Calibri" panose="020F0502020204030204" pitchFamily="34" charset="0"/>
                <a:cs typeface="Aptos" panose="020B0004020202020204" pitchFamily="34" charset="0"/>
              </a:rPr>
              <a:t>(Malhotra &amp; Kaur, 2015).</a:t>
            </a:r>
            <a:endParaRPr lang="en-US" dirty="0"/>
          </a:p>
        </p:txBody>
      </p:sp>
      <p:sp>
        <p:nvSpPr>
          <p:cNvPr id="19" name="TextBox 18">
            <a:extLst>
              <a:ext uri="{FF2B5EF4-FFF2-40B4-BE49-F238E27FC236}">
                <a16:creationId xmlns:a16="http://schemas.microsoft.com/office/drawing/2014/main" id="{46AF8333-BEE1-1702-B82A-6F43CACD260F}"/>
              </a:ext>
            </a:extLst>
          </p:cNvPr>
          <p:cNvSpPr txBox="1"/>
          <p:nvPr/>
        </p:nvSpPr>
        <p:spPr>
          <a:xfrm>
            <a:off x="2778916" y="-223703"/>
            <a:ext cx="12730163" cy="1587742"/>
          </a:xfrm>
          <a:prstGeom prst="rect">
            <a:avLst/>
          </a:prstGeom>
          <a:noFill/>
        </p:spPr>
        <p:txBody>
          <a:bodyPr wrap="square">
            <a:spAutoFit/>
          </a:bodyPr>
          <a:lstStyle/>
          <a:p>
            <a:pPr algn="ctr">
              <a:lnSpc>
                <a:spcPts val="13269"/>
              </a:lnSpc>
            </a:pPr>
            <a:r>
              <a:rPr lang="en-US" sz="7200" spc="379" dirty="0">
                <a:latin typeface="Lucky Bones"/>
              </a:rPr>
              <a:t>Multicultural Lens Cont’d</a:t>
            </a:r>
          </a:p>
        </p:txBody>
      </p:sp>
    </p:spTree>
    <p:extLst>
      <p:ext uri="{BB962C8B-B14F-4D97-AF65-F5344CB8AC3E}">
        <p14:creationId xmlns:p14="http://schemas.microsoft.com/office/powerpoint/2010/main" val="1231948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9039130" y="-4453777"/>
            <a:ext cx="12074733" cy="21466192"/>
          </a:xfrm>
          <a:custGeom>
            <a:avLst/>
            <a:gdLst/>
            <a:ahLst/>
            <a:cxnLst/>
            <a:rect l="l" t="t" r="r" b="b"/>
            <a:pathLst>
              <a:path w="12074733" h="21466192">
                <a:moveTo>
                  <a:pt x="0" y="0"/>
                </a:moveTo>
                <a:lnTo>
                  <a:pt x="12074733" y="0"/>
                </a:lnTo>
                <a:lnTo>
                  <a:pt x="12074733" y="21466192"/>
                </a:lnTo>
                <a:lnTo>
                  <a:pt x="0" y="214661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r>
              <a:rPr lang="en-US" sz="1800" dirty="0">
                <a:ea typeface="+mn-lt"/>
                <a:cs typeface="+mn-lt"/>
              </a:rPr>
              <a:t>Fall, Kevin </a:t>
            </a:r>
            <a:r>
              <a:rPr lang="en-US" sz="1800" dirty="0" err="1">
                <a:ea typeface="+mn-lt"/>
                <a:cs typeface="+mn-lt"/>
              </a:rPr>
              <a:t>A.,Holden</a:t>
            </a:r>
            <a:r>
              <a:rPr lang="en-US" sz="1800" dirty="0">
                <a:ea typeface="+mn-lt"/>
                <a:cs typeface="+mn-lt"/>
              </a:rPr>
              <a:t>, Janice </a:t>
            </a:r>
            <a:r>
              <a:rPr lang="en-US" sz="1800" dirty="0" err="1">
                <a:ea typeface="+mn-lt"/>
                <a:cs typeface="+mn-lt"/>
              </a:rPr>
              <a:t>Miner,Marquis</a:t>
            </a:r>
            <a:r>
              <a:rPr lang="en-US" sz="1800" dirty="0">
                <a:ea typeface="+mn-lt"/>
                <a:cs typeface="+mn-lt"/>
              </a:rPr>
              <a:t>, Andre. Theoretical Models of Counseling and Psychotherapy (p. 331).</a:t>
            </a:r>
            <a:endParaRPr lang="en-US" dirty="0"/>
          </a:p>
        </p:txBody>
      </p:sp>
      <p:grpSp>
        <p:nvGrpSpPr>
          <p:cNvPr id="3" name="Group 3"/>
          <p:cNvGrpSpPr/>
          <p:nvPr/>
        </p:nvGrpSpPr>
        <p:grpSpPr>
          <a:xfrm>
            <a:off x="6389066" y="480410"/>
            <a:ext cx="10222534" cy="8723106"/>
            <a:chOff x="0" y="0"/>
            <a:chExt cx="1709251" cy="1393750"/>
          </a:xfrm>
        </p:grpSpPr>
        <p:sp>
          <p:nvSpPr>
            <p:cNvPr id="4" name="Freeform 4"/>
            <p:cNvSpPr/>
            <p:nvPr/>
          </p:nvSpPr>
          <p:spPr>
            <a:xfrm>
              <a:off x="0" y="0"/>
              <a:ext cx="1709251" cy="1393750"/>
            </a:xfrm>
            <a:custGeom>
              <a:avLst/>
              <a:gdLst/>
              <a:ahLst/>
              <a:cxnLst/>
              <a:rect l="l" t="t" r="r" b="b"/>
              <a:pathLst>
                <a:path w="1709251" h="1393750">
                  <a:moveTo>
                    <a:pt x="42912" y="0"/>
                  </a:moveTo>
                  <a:lnTo>
                    <a:pt x="1666338" y="0"/>
                  </a:lnTo>
                  <a:cubicBezTo>
                    <a:pt x="1690038" y="0"/>
                    <a:pt x="1709251" y="19212"/>
                    <a:pt x="1709251" y="42912"/>
                  </a:cubicBezTo>
                  <a:lnTo>
                    <a:pt x="1709251" y="1350838"/>
                  </a:lnTo>
                  <a:cubicBezTo>
                    <a:pt x="1709251" y="1362219"/>
                    <a:pt x="1704729" y="1373134"/>
                    <a:pt x="1696682" y="1381181"/>
                  </a:cubicBezTo>
                  <a:cubicBezTo>
                    <a:pt x="1688634" y="1389229"/>
                    <a:pt x="1677719" y="1393750"/>
                    <a:pt x="1666338" y="1393750"/>
                  </a:cubicBezTo>
                  <a:lnTo>
                    <a:pt x="42912" y="1393750"/>
                  </a:lnTo>
                  <a:cubicBezTo>
                    <a:pt x="19212" y="1393750"/>
                    <a:pt x="0" y="1374538"/>
                    <a:pt x="0" y="1350838"/>
                  </a:cubicBezTo>
                  <a:lnTo>
                    <a:pt x="0" y="42912"/>
                  </a:lnTo>
                  <a:cubicBezTo>
                    <a:pt x="0" y="19212"/>
                    <a:pt x="19212" y="0"/>
                    <a:pt x="42912"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1709251" cy="1431850"/>
            </a:xfrm>
            <a:prstGeom prst="rect">
              <a:avLst/>
            </a:prstGeom>
          </p:spPr>
          <p:txBody>
            <a:bodyPr lIns="29741" tIns="29741" rIns="29741" bIns="29741" rtlCol="0" anchor="ctr"/>
            <a:lstStyle/>
            <a:p>
              <a:pPr algn="ctr">
                <a:lnSpc>
                  <a:spcPts val="1400"/>
                </a:lnSpc>
                <a:spcBef>
                  <a:spcPct val="0"/>
                </a:spcBef>
              </a:pPr>
              <a:endParaRPr/>
            </a:p>
          </p:txBody>
        </p:sp>
      </p:grpSp>
      <p:sp>
        <p:nvSpPr>
          <p:cNvPr id="9" name="TextBox 9"/>
          <p:cNvSpPr txBox="1"/>
          <p:nvPr/>
        </p:nvSpPr>
        <p:spPr>
          <a:xfrm>
            <a:off x="6539535" y="723900"/>
            <a:ext cx="9392817" cy="9233297"/>
          </a:xfrm>
          <a:prstGeom prst="rect">
            <a:avLst/>
          </a:prstGeom>
        </p:spPr>
        <p:txBody>
          <a:bodyPr wrap="square" lIns="0" tIns="0" rIns="0" bIns="0" rtlCol="0" anchor="t">
            <a:spAutoFit/>
          </a:bodyPr>
          <a:lstStyle/>
          <a:p>
            <a:pPr marL="457200" indent="-457200" algn="ctr">
              <a:lnSpc>
                <a:spcPts val="4527"/>
              </a:lnSpc>
              <a:buFont typeface="Wingdings" panose="05000000000000000000" pitchFamily="2" charset="2"/>
              <a:buChar char="v"/>
            </a:pPr>
            <a:r>
              <a:rPr lang="en-US" sz="3600" spc="-103" dirty="0">
                <a:solidFill>
                  <a:srgbClr val="763B0A"/>
                </a:solidFill>
                <a:latin typeface="มอนตี้ Bold"/>
              </a:rPr>
              <a:t>A shy teen </a:t>
            </a:r>
          </a:p>
          <a:p>
            <a:pPr marL="457200" indent="-457200" algn="ctr">
              <a:lnSpc>
                <a:spcPts val="4527"/>
              </a:lnSpc>
              <a:buFont typeface="Wingdings" panose="05000000000000000000" pitchFamily="2" charset="2"/>
              <a:buChar char="v"/>
            </a:pPr>
            <a:r>
              <a:rPr lang="en-US" sz="3600" spc="-103" dirty="0">
                <a:solidFill>
                  <a:srgbClr val="763B0A"/>
                </a:solidFill>
                <a:latin typeface="มอนตี้ Bold"/>
              </a:rPr>
              <a:t>Conducted experiment at Bronx Botanical Gardens: Spoke to 100 girls in 30 days; helped lower fear of rejection</a:t>
            </a:r>
          </a:p>
          <a:p>
            <a:pPr marL="457200" indent="-457200" algn="ctr">
              <a:lnSpc>
                <a:spcPts val="4527"/>
              </a:lnSpc>
              <a:buFont typeface="Wingdings" panose="05000000000000000000" pitchFamily="2" charset="2"/>
              <a:buChar char="v"/>
            </a:pPr>
            <a:r>
              <a:rPr lang="en-US" sz="3600" spc="-103" dirty="0">
                <a:solidFill>
                  <a:srgbClr val="763B0A"/>
                </a:solidFill>
                <a:latin typeface="มอนตี้ Bold"/>
              </a:rPr>
              <a:t>Graduated from City College of NY in 1934 with a Bachelor’s Degree</a:t>
            </a:r>
          </a:p>
          <a:p>
            <a:pPr marL="457200" indent="-457200" algn="ctr">
              <a:lnSpc>
                <a:spcPts val="4527"/>
              </a:lnSpc>
              <a:buFont typeface="Wingdings" panose="05000000000000000000" pitchFamily="2" charset="2"/>
              <a:buChar char="v"/>
            </a:pPr>
            <a:r>
              <a:rPr lang="en-US" sz="3600" spc="-103" dirty="0">
                <a:solidFill>
                  <a:srgbClr val="763B0A"/>
                </a:solidFill>
                <a:latin typeface="มอนตี้ Bold"/>
              </a:rPr>
              <a:t>Tried creating a business and failed</a:t>
            </a:r>
          </a:p>
          <a:p>
            <a:pPr marL="457200" indent="-457200" algn="ctr">
              <a:lnSpc>
                <a:spcPts val="4527"/>
              </a:lnSpc>
              <a:buFont typeface="Wingdings" panose="05000000000000000000" pitchFamily="2" charset="2"/>
              <a:buChar char="v"/>
            </a:pPr>
            <a:r>
              <a:rPr lang="en-US" sz="3600" spc="-103" dirty="0">
                <a:solidFill>
                  <a:srgbClr val="763B0A"/>
                </a:solidFill>
                <a:latin typeface="มอนตี้ Bold"/>
              </a:rPr>
              <a:t>Next tried writing and failed </a:t>
            </a:r>
          </a:p>
          <a:p>
            <a:pPr marL="457200" indent="-457200" algn="ctr">
              <a:lnSpc>
                <a:spcPts val="4527"/>
              </a:lnSpc>
              <a:buFont typeface="Wingdings" panose="05000000000000000000" pitchFamily="2" charset="2"/>
              <a:buChar char="v"/>
            </a:pPr>
            <a:r>
              <a:rPr lang="en-US" sz="3600" spc="-103" dirty="0">
                <a:solidFill>
                  <a:srgbClr val="763B0A"/>
                </a:solidFill>
                <a:latin typeface="มอนตี้ Bold"/>
              </a:rPr>
              <a:t>Entered Clinical Psychology and received Ph.D. in 1942 at Columbia University </a:t>
            </a:r>
          </a:p>
          <a:p>
            <a:pPr marL="457200" indent="-457200" algn="ctr">
              <a:lnSpc>
                <a:spcPts val="4527"/>
              </a:lnSpc>
              <a:buFont typeface="Wingdings" panose="05000000000000000000" pitchFamily="2" charset="2"/>
              <a:buChar char="v"/>
            </a:pPr>
            <a:r>
              <a:rPr lang="en-US" sz="3600" spc="-103" dirty="0">
                <a:solidFill>
                  <a:srgbClr val="763B0A"/>
                </a:solidFill>
                <a:latin typeface="มอนตี้ Bold"/>
              </a:rPr>
              <a:t>Tried Psychoanalysis and psychoanalytic therapy, didn’t like passivity  </a:t>
            </a:r>
          </a:p>
          <a:p>
            <a:pPr marL="457200" indent="-457200" algn="ctr">
              <a:lnSpc>
                <a:spcPts val="4527"/>
              </a:lnSpc>
              <a:buFont typeface="Wingdings" panose="05000000000000000000" pitchFamily="2" charset="2"/>
              <a:buChar char="v"/>
            </a:pPr>
            <a:endParaRPr lang="en-US" sz="3233" spc="-103" dirty="0">
              <a:solidFill>
                <a:srgbClr val="763B0A"/>
              </a:solidFill>
              <a:latin typeface="มอนตี้ Bold"/>
            </a:endParaRPr>
          </a:p>
          <a:p>
            <a:pPr marL="457200" indent="-457200" algn="ctr">
              <a:lnSpc>
                <a:spcPts val="4527"/>
              </a:lnSpc>
              <a:buFont typeface="Wingdings" panose="05000000000000000000" pitchFamily="2" charset="2"/>
              <a:buChar char="v"/>
            </a:pPr>
            <a:endParaRPr lang="en-US" sz="3233" spc="-103" dirty="0">
              <a:solidFill>
                <a:srgbClr val="763B0A"/>
              </a:solidFill>
              <a:latin typeface="มอนตี้ Bold"/>
            </a:endParaRPr>
          </a:p>
          <a:p>
            <a:pPr marL="457200" indent="-457200" algn="ctr">
              <a:lnSpc>
                <a:spcPts val="4527"/>
              </a:lnSpc>
              <a:buFont typeface="Wingdings" panose="05000000000000000000" pitchFamily="2" charset="2"/>
              <a:buChar char="v"/>
            </a:pPr>
            <a:endParaRPr lang="en-US" sz="3233" spc="-103" dirty="0">
              <a:solidFill>
                <a:srgbClr val="763B0A"/>
              </a:solidFill>
              <a:latin typeface="มอนตี้ Bold"/>
            </a:endParaRPr>
          </a:p>
        </p:txBody>
      </p:sp>
      <p:sp>
        <p:nvSpPr>
          <p:cNvPr id="10" name="Freeform 10"/>
          <p:cNvSpPr/>
          <p:nvPr/>
        </p:nvSpPr>
        <p:spPr>
          <a:xfrm>
            <a:off x="848106" y="221413"/>
            <a:ext cx="1268005" cy="1268005"/>
          </a:xfrm>
          <a:custGeom>
            <a:avLst/>
            <a:gdLst/>
            <a:ahLst/>
            <a:cxnLst/>
            <a:rect l="l" t="t" r="r" b="b"/>
            <a:pathLst>
              <a:path w="1268005" h="1268005">
                <a:moveTo>
                  <a:pt x="0" y="0"/>
                </a:moveTo>
                <a:lnTo>
                  <a:pt x="1268005" y="0"/>
                </a:lnTo>
                <a:lnTo>
                  <a:pt x="1268005" y="1268005"/>
                </a:lnTo>
                <a:lnTo>
                  <a:pt x="0" y="126800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2116111" y="968898"/>
            <a:ext cx="676434" cy="676434"/>
          </a:xfrm>
          <a:custGeom>
            <a:avLst/>
            <a:gdLst/>
            <a:ahLst/>
            <a:cxnLst/>
            <a:rect l="l" t="t" r="r" b="b"/>
            <a:pathLst>
              <a:path w="676434" h="676434">
                <a:moveTo>
                  <a:pt x="0" y="0"/>
                </a:moveTo>
                <a:lnTo>
                  <a:pt x="676434" y="0"/>
                </a:lnTo>
                <a:lnTo>
                  <a:pt x="676434" y="676435"/>
                </a:lnTo>
                <a:lnTo>
                  <a:pt x="0" y="6764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159558" y="2042315"/>
            <a:ext cx="4183842" cy="4571188"/>
          </a:xfrm>
          <a:prstGeom prst="rect">
            <a:avLst/>
          </a:prstGeom>
        </p:spPr>
        <p:txBody>
          <a:bodyPr wrap="square" lIns="0" tIns="0" rIns="0" bIns="0" rtlCol="0" anchor="t">
            <a:spAutoFit/>
          </a:bodyPr>
          <a:lstStyle/>
          <a:p>
            <a:pPr>
              <a:lnSpc>
                <a:spcPts val="12408"/>
              </a:lnSpc>
            </a:pPr>
            <a:r>
              <a:rPr lang="en-US" sz="6600" spc="463" dirty="0">
                <a:solidFill>
                  <a:srgbClr val="FAB30C"/>
                </a:solidFill>
                <a:latin typeface="Lucky Bones"/>
              </a:rPr>
              <a:t>Funky Historical Facts</a:t>
            </a:r>
          </a:p>
        </p:txBody>
      </p:sp>
      <p:pic>
        <p:nvPicPr>
          <p:cNvPr id="1030" name="Picture 6" descr="Albert Ellis - AllPsych">
            <a:extLst>
              <a:ext uri="{FF2B5EF4-FFF2-40B4-BE49-F238E27FC236}">
                <a16:creationId xmlns:a16="http://schemas.microsoft.com/office/drawing/2014/main" id="{8462576B-FEF2-967E-7471-939253BE2B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1779" y="4678103"/>
            <a:ext cx="3862731" cy="560889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7">
            <a:extLst>
              <a:ext uri="{FF2B5EF4-FFF2-40B4-BE49-F238E27FC236}">
                <a16:creationId xmlns:a16="http://schemas.microsoft.com/office/drawing/2014/main" id="{2B595BCE-647F-70A0-5693-8ABB784046DD}"/>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32904964-80B6-D13F-3A9E-6CD0784BB943}"/>
              </a:ext>
            </a:extLst>
          </p:cNvPr>
          <p:cNvSpPr txBox="1"/>
          <p:nvPr/>
        </p:nvSpPr>
        <p:spPr>
          <a:xfrm>
            <a:off x="7620000" y="9281422"/>
            <a:ext cx="15683344" cy="646331"/>
          </a:xfrm>
          <a:prstGeom prst="rect">
            <a:avLst/>
          </a:prstGeom>
          <a:noFill/>
        </p:spPr>
        <p:txBody>
          <a:bodyPr wrap="square">
            <a:spAutoFit/>
          </a:bodyPr>
          <a:lstStyle/>
          <a:p>
            <a:r>
              <a:rPr lang="en-US" sz="1800" dirty="0">
                <a:effectLst/>
                <a:latin typeface="Aptos" panose="020B0004020202020204" pitchFamily="34" charset="0"/>
                <a:ea typeface="Aptos" panose="020B0004020202020204" pitchFamily="34" charset="0"/>
                <a:cs typeface="Aptos" panose="020B0004020202020204" pitchFamily="34" charset="0"/>
              </a:rPr>
              <a:t>(A. </a:t>
            </a:r>
            <a:r>
              <a:rPr lang="en-US" sz="1800" dirty="0" err="1">
                <a:effectLst/>
                <a:latin typeface="Aptos" panose="020B0004020202020204" pitchFamily="34" charset="0"/>
                <a:ea typeface="Aptos" panose="020B0004020202020204" pitchFamily="34" charset="0"/>
                <a:cs typeface="Aptos" panose="020B0004020202020204" pitchFamily="34" charset="0"/>
              </a:rPr>
              <a:t>Dichoso</a:t>
            </a:r>
            <a:r>
              <a:rPr lang="en-US" sz="1800" dirty="0">
                <a:effectLst/>
                <a:latin typeface="Aptos" panose="020B0004020202020204" pitchFamily="34" charset="0"/>
                <a:ea typeface="Aptos" panose="020B0004020202020204" pitchFamily="34" charset="0"/>
                <a:cs typeface="Aptos" panose="020B0004020202020204" pitchFamily="34" charset="0"/>
              </a:rPr>
              <a:t> &amp; M. </a:t>
            </a:r>
            <a:r>
              <a:rPr lang="en-US" sz="1800" dirty="0" err="1">
                <a:effectLst/>
                <a:latin typeface="Aptos" panose="020B0004020202020204" pitchFamily="34" charset="0"/>
                <a:ea typeface="Aptos" panose="020B0004020202020204" pitchFamily="34" charset="0"/>
                <a:cs typeface="Aptos" panose="020B0004020202020204" pitchFamily="34" charset="0"/>
              </a:rPr>
              <a:t>Maitim</a:t>
            </a:r>
            <a:r>
              <a:rPr lang="en-US" sz="1800" dirty="0">
                <a:effectLst/>
                <a:latin typeface="Aptos" panose="020B0004020202020204" pitchFamily="34" charset="0"/>
                <a:ea typeface="Aptos" panose="020B0004020202020204" pitchFamily="34" charset="0"/>
                <a:cs typeface="Aptos" panose="020B0004020202020204" pitchFamily="34" charset="0"/>
              </a:rPr>
              <a:t>, 2017).</a:t>
            </a:r>
          </a:p>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kern="0" dirty="0">
              <a:latin typeface="Aptos" panose="020B0004020202020204" pitchFamily="3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2946088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996771" y="-2856791"/>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2277665" y="1564454"/>
            <a:ext cx="12954000" cy="7489662"/>
            <a:chOff x="0" y="0"/>
            <a:chExt cx="1063643" cy="1074486"/>
          </a:xfrm>
        </p:grpSpPr>
        <p:sp>
          <p:nvSpPr>
            <p:cNvPr id="9" name="Freeform 9"/>
            <p:cNvSpPr/>
            <p:nvPr/>
          </p:nvSpPr>
          <p:spPr>
            <a:xfrm>
              <a:off x="0" y="0"/>
              <a:ext cx="1063643" cy="1074486"/>
            </a:xfrm>
            <a:custGeom>
              <a:avLst/>
              <a:gdLst/>
              <a:ahLst/>
              <a:cxnLst/>
              <a:rect l="l" t="t" r="r" b="b"/>
              <a:pathLst>
                <a:path w="1063643" h="1074486">
                  <a:moveTo>
                    <a:pt x="68959" y="0"/>
                  </a:moveTo>
                  <a:lnTo>
                    <a:pt x="994684" y="0"/>
                  </a:lnTo>
                  <a:cubicBezTo>
                    <a:pt x="1012973" y="0"/>
                    <a:pt x="1030513" y="7265"/>
                    <a:pt x="1043446" y="20198"/>
                  </a:cubicBezTo>
                  <a:cubicBezTo>
                    <a:pt x="1056378" y="33130"/>
                    <a:pt x="1063643" y="50670"/>
                    <a:pt x="1063643" y="68959"/>
                  </a:cubicBezTo>
                  <a:lnTo>
                    <a:pt x="1063643" y="1005527"/>
                  </a:lnTo>
                  <a:cubicBezTo>
                    <a:pt x="1063643" y="1023816"/>
                    <a:pt x="1056378" y="1041356"/>
                    <a:pt x="1043446" y="1054288"/>
                  </a:cubicBezTo>
                  <a:cubicBezTo>
                    <a:pt x="1030513" y="1067220"/>
                    <a:pt x="1012973" y="1074486"/>
                    <a:pt x="994684" y="1074486"/>
                  </a:cubicBezTo>
                  <a:lnTo>
                    <a:pt x="68959" y="1074486"/>
                  </a:lnTo>
                  <a:cubicBezTo>
                    <a:pt x="50670" y="1074486"/>
                    <a:pt x="33130" y="1067220"/>
                    <a:pt x="20198" y="1054288"/>
                  </a:cubicBezTo>
                  <a:cubicBezTo>
                    <a:pt x="7265" y="1041356"/>
                    <a:pt x="0" y="1023816"/>
                    <a:pt x="0" y="1005527"/>
                  </a:cubicBezTo>
                  <a:lnTo>
                    <a:pt x="0" y="68959"/>
                  </a:lnTo>
                  <a:cubicBezTo>
                    <a:pt x="0" y="50670"/>
                    <a:pt x="7265" y="33130"/>
                    <a:pt x="20198" y="20198"/>
                  </a:cubicBezTo>
                  <a:cubicBezTo>
                    <a:pt x="33130" y="7265"/>
                    <a:pt x="50670" y="0"/>
                    <a:pt x="68959" y="0"/>
                  </a:cubicBezTo>
                  <a:close/>
                </a:path>
              </a:pathLst>
            </a:custGeom>
            <a:solidFill>
              <a:srgbClr val="FDF1E8"/>
            </a:solidFill>
            <a:ln w="95250" cap="rnd">
              <a:solidFill>
                <a:srgbClr val="984E11"/>
              </a:solidFill>
              <a:prstDash val="solid"/>
              <a:round/>
            </a:ln>
          </p:spPr>
          <p:txBody>
            <a:bodyPr/>
            <a:lstStyle/>
            <a:p>
              <a:endParaRPr lang="en-US"/>
            </a:p>
          </p:txBody>
        </p:sp>
        <p:sp>
          <p:nvSpPr>
            <p:cNvPr id="10" name="TextBox 10"/>
            <p:cNvSpPr txBox="1"/>
            <p:nvPr/>
          </p:nvSpPr>
          <p:spPr>
            <a:xfrm>
              <a:off x="0" y="-38100"/>
              <a:ext cx="1063643" cy="1112586"/>
            </a:xfrm>
            <a:prstGeom prst="rect">
              <a:avLst/>
            </a:prstGeom>
          </p:spPr>
          <p:txBody>
            <a:bodyPr lIns="29741" tIns="29741" rIns="29741" bIns="29741" rtlCol="0" anchor="ctr"/>
            <a:lstStyle/>
            <a:p>
              <a:pPr algn="ctr">
                <a:lnSpc>
                  <a:spcPts val="1400"/>
                </a:lnSpc>
                <a:spcBef>
                  <a:spcPct val="0"/>
                </a:spcBef>
              </a:pPr>
              <a:endParaRPr/>
            </a:p>
          </p:txBody>
        </p:sp>
      </p:grpSp>
      <p:sp>
        <p:nvSpPr>
          <p:cNvPr id="11" name="TextBox 11"/>
          <p:cNvSpPr txBox="1"/>
          <p:nvPr/>
        </p:nvSpPr>
        <p:spPr>
          <a:xfrm>
            <a:off x="2819400" y="2279823"/>
            <a:ext cx="11429999" cy="7844455"/>
          </a:xfrm>
          <a:prstGeom prst="rect">
            <a:avLst/>
          </a:prstGeom>
        </p:spPr>
        <p:txBody>
          <a:bodyPr wrap="square" lIns="0" tIns="0" rIns="0" bIns="0" rtlCol="0" anchor="t">
            <a:spAutoFit/>
          </a:bodyPr>
          <a:lstStyle/>
          <a:p>
            <a:pPr marL="571500" indent="-571500" algn="ctr">
              <a:lnSpc>
                <a:spcPts val="3767"/>
              </a:lnSpc>
              <a:buFont typeface="Wingdings" panose="05000000000000000000" pitchFamily="2" charset="2"/>
              <a:buChar char="v"/>
            </a:pPr>
            <a:r>
              <a:rPr lang="en-US" sz="3200" spc="-86" dirty="0">
                <a:solidFill>
                  <a:schemeClr val="accent5"/>
                </a:solidFill>
                <a:latin typeface="มอนตี้ Bold"/>
              </a:rPr>
              <a:t>ABC Model</a:t>
            </a: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r>
              <a:rPr lang="en-US" sz="3200" spc="-86" dirty="0">
                <a:solidFill>
                  <a:schemeClr val="accent5"/>
                </a:solidFill>
                <a:latin typeface="มอนตี้ Bold"/>
              </a:rPr>
              <a:t>Translated Adler’s ideas into a present-oriented and focused approach</a:t>
            </a: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r>
              <a:rPr lang="en-US" sz="3200" spc="-86" dirty="0">
                <a:solidFill>
                  <a:schemeClr val="accent5"/>
                </a:solidFill>
                <a:latin typeface="มอนตี้ Bold"/>
              </a:rPr>
              <a:t>Believes in exploration of what is beyond traditional gender roles and typical irrational beliefs, specifically for women</a:t>
            </a: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r>
              <a:rPr lang="en-US" sz="3200" spc="-86" dirty="0">
                <a:solidFill>
                  <a:schemeClr val="accent5"/>
                </a:solidFill>
                <a:latin typeface="มอนตี้ Bold"/>
              </a:rPr>
              <a:t>His personality (humorous, confrontational, abrasive)</a:t>
            </a: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algn="ctr">
              <a:lnSpc>
                <a:spcPts val="3767"/>
              </a:lnSpc>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44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4400" spc="-86" dirty="0">
              <a:solidFill>
                <a:schemeClr val="accent5"/>
              </a:solidFill>
              <a:latin typeface="มอนตี้ Bold"/>
            </a:endParaRPr>
          </a:p>
        </p:txBody>
      </p:sp>
      <p:sp>
        <p:nvSpPr>
          <p:cNvPr id="26" name="TextBox 25">
            <a:extLst>
              <a:ext uri="{FF2B5EF4-FFF2-40B4-BE49-F238E27FC236}">
                <a16:creationId xmlns:a16="http://schemas.microsoft.com/office/drawing/2014/main" id="{8BA5FBDF-A650-3AED-935E-5048C96672C5}"/>
              </a:ext>
            </a:extLst>
          </p:cNvPr>
          <p:cNvSpPr txBox="1"/>
          <p:nvPr/>
        </p:nvSpPr>
        <p:spPr>
          <a:xfrm>
            <a:off x="0" y="9219865"/>
            <a:ext cx="10058400" cy="646331"/>
          </a:xfrm>
          <a:prstGeom prst="rect">
            <a:avLst/>
          </a:prstGeom>
          <a:noFill/>
        </p:spPr>
        <p:txBody>
          <a:bodyPr wrap="square">
            <a:spAutoFit/>
          </a:bodyPr>
          <a:lstStyle/>
          <a:p>
            <a:r>
              <a:rPr lang="en-US" sz="1800" kern="0" dirty="0">
                <a:effectLst/>
                <a:latin typeface="Aptos" panose="020B0004020202020204" pitchFamily="34" charset="0"/>
                <a:ea typeface="Calibri" panose="020F0502020204030204" pitchFamily="34" charset="0"/>
                <a:cs typeface="Aptos" panose="020B0004020202020204" pitchFamily="34" charset="0"/>
              </a:rPr>
              <a:t>(Ellis, 2017).</a:t>
            </a:r>
          </a:p>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dirty="0"/>
          </a:p>
        </p:txBody>
      </p:sp>
      <p:sp>
        <p:nvSpPr>
          <p:cNvPr id="19" name="TextBox 18">
            <a:extLst>
              <a:ext uri="{FF2B5EF4-FFF2-40B4-BE49-F238E27FC236}">
                <a16:creationId xmlns:a16="http://schemas.microsoft.com/office/drawing/2014/main" id="{46AF8333-BEE1-1702-B82A-6F43CACD260F}"/>
              </a:ext>
            </a:extLst>
          </p:cNvPr>
          <p:cNvSpPr txBox="1"/>
          <p:nvPr/>
        </p:nvSpPr>
        <p:spPr>
          <a:xfrm>
            <a:off x="3729037" y="-111277"/>
            <a:ext cx="10051256" cy="1611723"/>
          </a:xfrm>
          <a:prstGeom prst="rect">
            <a:avLst/>
          </a:prstGeom>
          <a:noFill/>
        </p:spPr>
        <p:txBody>
          <a:bodyPr wrap="square">
            <a:spAutoFit/>
          </a:bodyPr>
          <a:lstStyle/>
          <a:p>
            <a:pPr algn="ctr">
              <a:lnSpc>
                <a:spcPts val="13269"/>
              </a:lnSpc>
            </a:pPr>
            <a:r>
              <a:rPr lang="en-US" sz="7200" spc="379" dirty="0">
                <a:latin typeface="Lucky Bones"/>
              </a:rPr>
              <a:t>Contributions</a:t>
            </a:r>
          </a:p>
        </p:txBody>
      </p:sp>
    </p:spTree>
    <p:extLst>
      <p:ext uri="{BB962C8B-B14F-4D97-AF65-F5344CB8AC3E}">
        <p14:creationId xmlns:p14="http://schemas.microsoft.com/office/powerpoint/2010/main" val="2442846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996771" y="-2856791"/>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2277665" y="1564454"/>
            <a:ext cx="12954000" cy="7489662"/>
            <a:chOff x="0" y="0"/>
            <a:chExt cx="1063643" cy="1074486"/>
          </a:xfrm>
        </p:grpSpPr>
        <p:sp>
          <p:nvSpPr>
            <p:cNvPr id="9" name="Freeform 9"/>
            <p:cNvSpPr/>
            <p:nvPr/>
          </p:nvSpPr>
          <p:spPr>
            <a:xfrm>
              <a:off x="0" y="0"/>
              <a:ext cx="1063643" cy="1074486"/>
            </a:xfrm>
            <a:custGeom>
              <a:avLst/>
              <a:gdLst/>
              <a:ahLst/>
              <a:cxnLst/>
              <a:rect l="l" t="t" r="r" b="b"/>
              <a:pathLst>
                <a:path w="1063643" h="1074486">
                  <a:moveTo>
                    <a:pt x="68959" y="0"/>
                  </a:moveTo>
                  <a:lnTo>
                    <a:pt x="994684" y="0"/>
                  </a:lnTo>
                  <a:cubicBezTo>
                    <a:pt x="1012973" y="0"/>
                    <a:pt x="1030513" y="7265"/>
                    <a:pt x="1043446" y="20198"/>
                  </a:cubicBezTo>
                  <a:cubicBezTo>
                    <a:pt x="1056378" y="33130"/>
                    <a:pt x="1063643" y="50670"/>
                    <a:pt x="1063643" y="68959"/>
                  </a:cubicBezTo>
                  <a:lnTo>
                    <a:pt x="1063643" y="1005527"/>
                  </a:lnTo>
                  <a:cubicBezTo>
                    <a:pt x="1063643" y="1023816"/>
                    <a:pt x="1056378" y="1041356"/>
                    <a:pt x="1043446" y="1054288"/>
                  </a:cubicBezTo>
                  <a:cubicBezTo>
                    <a:pt x="1030513" y="1067220"/>
                    <a:pt x="1012973" y="1074486"/>
                    <a:pt x="994684" y="1074486"/>
                  </a:cubicBezTo>
                  <a:lnTo>
                    <a:pt x="68959" y="1074486"/>
                  </a:lnTo>
                  <a:cubicBezTo>
                    <a:pt x="50670" y="1074486"/>
                    <a:pt x="33130" y="1067220"/>
                    <a:pt x="20198" y="1054288"/>
                  </a:cubicBezTo>
                  <a:cubicBezTo>
                    <a:pt x="7265" y="1041356"/>
                    <a:pt x="0" y="1023816"/>
                    <a:pt x="0" y="1005527"/>
                  </a:cubicBezTo>
                  <a:lnTo>
                    <a:pt x="0" y="68959"/>
                  </a:lnTo>
                  <a:cubicBezTo>
                    <a:pt x="0" y="50670"/>
                    <a:pt x="7265" y="33130"/>
                    <a:pt x="20198" y="20198"/>
                  </a:cubicBezTo>
                  <a:cubicBezTo>
                    <a:pt x="33130" y="7265"/>
                    <a:pt x="50670" y="0"/>
                    <a:pt x="68959" y="0"/>
                  </a:cubicBezTo>
                  <a:close/>
                </a:path>
              </a:pathLst>
            </a:custGeom>
            <a:solidFill>
              <a:srgbClr val="FDF1E8"/>
            </a:solidFill>
            <a:ln w="95250" cap="rnd">
              <a:solidFill>
                <a:srgbClr val="984E11"/>
              </a:solidFill>
              <a:prstDash val="solid"/>
              <a:round/>
            </a:ln>
          </p:spPr>
          <p:txBody>
            <a:bodyPr/>
            <a:lstStyle/>
            <a:p>
              <a:endParaRPr lang="en-US"/>
            </a:p>
          </p:txBody>
        </p:sp>
        <p:sp>
          <p:nvSpPr>
            <p:cNvPr id="10" name="TextBox 10"/>
            <p:cNvSpPr txBox="1"/>
            <p:nvPr/>
          </p:nvSpPr>
          <p:spPr>
            <a:xfrm>
              <a:off x="0" y="-38100"/>
              <a:ext cx="1063643" cy="1112586"/>
            </a:xfrm>
            <a:prstGeom prst="rect">
              <a:avLst/>
            </a:prstGeom>
          </p:spPr>
          <p:txBody>
            <a:bodyPr lIns="29741" tIns="29741" rIns="29741" bIns="29741" rtlCol="0" anchor="ctr"/>
            <a:lstStyle/>
            <a:p>
              <a:pPr algn="ctr">
                <a:lnSpc>
                  <a:spcPts val="1400"/>
                </a:lnSpc>
                <a:spcBef>
                  <a:spcPct val="0"/>
                </a:spcBef>
              </a:pPr>
              <a:endParaRPr/>
            </a:p>
          </p:txBody>
        </p:sp>
      </p:grpSp>
      <p:sp>
        <p:nvSpPr>
          <p:cNvPr id="11" name="TextBox 11"/>
          <p:cNvSpPr txBox="1"/>
          <p:nvPr/>
        </p:nvSpPr>
        <p:spPr>
          <a:xfrm>
            <a:off x="2514600" y="2400300"/>
            <a:ext cx="5173268" cy="10281020"/>
          </a:xfrm>
          <a:prstGeom prst="rect">
            <a:avLst/>
          </a:prstGeom>
        </p:spPr>
        <p:txBody>
          <a:bodyPr wrap="square" lIns="0" tIns="0" rIns="0" bIns="0" rtlCol="0" anchor="t">
            <a:spAutoFit/>
          </a:bodyPr>
          <a:lstStyle/>
          <a:p>
            <a:pPr marL="571500" indent="-571500" algn="ctr">
              <a:lnSpc>
                <a:spcPts val="3767"/>
              </a:lnSpc>
              <a:buFont typeface="Wingdings" panose="05000000000000000000" pitchFamily="2" charset="2"/>
              <a:buChar char="v"/>
            </a:pPr>
            <a:r>
              <a:rPr lang="en-US" sz="4800" spc="-86" dirty="0">
                <a:solidFill>
                  <a:schemeClr val="accent5"/>
                </a:solidFill>
                <a:latin typeface="มอนตี้ Bold"/>
              </a:rPr>
              <a:t>Debbie Joffe Ellis </a:t>
            </a:r>
          </a:p>
          <a:p>
            <a:pPr marL="571500" indent="-571500" algn="ctr">
              <a:lnSpc>
                <a:spcPts val="3767"/>
              </a:lnSpc>
              <a:buFont typeface="Wingdings" panose="05000000000000000000" pitchFamily="2" charset="2"/>
              <a:buChar char="v"/>
            </a:pPr>
            <a:endParaRPr lang="en-US" sz="4800" spc="-86" dirty="0">
              <a:solidFill>
                <a:schemeClr val="accent5"/>
              </a:solidFill>
              <a:latin typeface="มอนตี้ Bold"/>
            </a:endParaRPr>
          </a:p>
          <a:p>
            <a:pPr marL="571500" indent="-571500" algn="ctr">
              <a:lnSpc>
                <a:spcPts val="3767"/>
              </a:lnSpc>
              <a:buFont typeface="Wingdings" panose="05000000000000000000" pitchFamily="2" charset="2"/>
              <a:buChar char="v"/>
            </a:pPr>
            <a:r>
              <a:rPr lang="en-US" sz="4800" spc="-86" dirty="0">
                <a:solidFill>
                  <a:schemeClr val="accent5"/>
                </a:solidFill>
                <a:latin typeface="มอนตี้ Bold"/>
              </a:rPr>
              <a:t>Robert A. Harper</a:t>
            </a:r>
          </a:p>
          <a:p>
            <a:pPr marL="571500" indent="-571500" algn="ctr">
              <a:lnSpc>
                <a:spcPts val="3767"/>
              </a:lnSpc>
              <a:buFont typeface="Wingdings" panose="05000000000000000000" pitchFamily="2" charset="2"/>
              <a:buChar char="v"/>
            </a:pPr>
            <a:endParaRPr lang="en-US" sz="4800" spc="-86" dirty="0">
              <a:solidFill>
                <a:schemeClr val="accent5"/>
              </a:solidFill>
              <a:latin typeface="มอนตี้ Bold"/>
            </a:endParaRPr>
          </a:p>
          <a:p>
            <a:pPr marL="571500" indent="-571500" algn="ctr">
              <a:lnSpc>
                <a:spcPts val="3767"/>
              </a:lnSpc>
              <a:buFont typeface="Wingdings" panose="05000000000000000000" pitchFamily="2" charset="2"/>
              <a:buChar char="v"/>
            </a:pPr>
            <a:r>
              <a:rPr lang="en-US" sz="4800" spc="-86" dirty="0">
                <a:solidFill>
                  <a:schemeClr val="accent5"/>
                </a:solidFill>
                <a:latin typeface="มอนตี้ Bold"/>
              </a:rPr>
              <a:t>Dr. Janet Wolfe</a:t>
            </a:r>
          </a:p>
          <a:p>
            <a:pPr algn="ctr">
              <a:lnSpc>
                <a:spcPts val="3767"/>
              </a:lnSpc>
            </a:pPr>
            <a:r>
              <a:rPr lang="en-US" sz="4800" spc="-86" dirty="0">
                <a:solidFill>
                  <a:schemeClr val="accent5"/>
                </a:solidFill>
                <a:latin typeface="มอนตี้ Bold"/>
              </a:rPr>
              <a:t> </a:t>
            </a:r>
          </a:p>
          <a:p>
            <a:pPr marL="571500" indent="-571500" algn="ctr">
              <a:lnSpc>
                <a:spcPts val="3767"/>
              </a:lnSpc>
              <a:buFont typeface="Wingdings" panose="05000000000000000000" pitchFamily="2" charset="2"/>
              <a:buChar char="v"/>
            </a:pPr>
            <a:r>
              <a:rPr lang="en-US" sz="4800" spc="-86" dirty="0">
                <a:solidFill>
                  <a:schemeClr val="accent5"/>
                </a:solidFill>
                <a:latin typeface="มอนตี้ Bold"/>
              </a:rPr>
              <a:t>Dr. Windy Dryden</a:t>
            </a:r>
          </a:p>
          <a:p>
            <a:pPr marL="571500" indent="-571500" algn="ctr">
              <a:lnSpc>
                <a:spcPts val="3767"/>
              </a:lnSpc>
              <a:buFont typeface="Wingdings" panose="05000000000000000000" pitchFamily="2" charset="2"/>
              <a:buChar char="v"/>
            </a:pPr>
            <a:endParaRPr lang="en-US" sz="4800" spc="-86" dirty="0">
              <a:solidFill>
                <a:schemeClr val="accent5"/>
              </a:solidFill>
              <a:latin typeface="มอนตี้ Bold"/>
            </a:endParaRPr>
          </a:p>
          <a:p>
            <a:pPr marL="571500" indent="-571500" algn="ctr">
              <a:lnSpc>
                <a:spcPts val="3767"/>
              </a:lnSpc>
              <a:buFont typeface="Wingdings" panose="05000000000000000000" pitchFamily="2" charset="2"/>
              <a:buChar char="v"/>
            </a:pPr>
            <a:r>
              <a:rPr lang="en-US" sz="4800" spc="-86" dirty="0">
                <a:solidFill>
                  <a:schemeClr val="accent5"/>
                </a:solidFill>
                <a:latin typeface="มอนตี้ Bold"/>
              </a:rPr>
              <a:t>Dr. Janet Wolfe</a:t>
            </a: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algn="ctr">
              <a:lnSpc>
                <a:spcPts val="3767"/>
              </a:lnSpc>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44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4400" spc="-86" dirty="0">
              <a:solidFill>
                <a:schemeClr val="accent5"/>
              </a:solidFill>
              <a:latin typeface="มอนตี้ Bold"/>
            </a:endParaRPr>
          </a:p>
        </p:txBody>
      </p:sp>
      <p:sp>
        <p:nvSpPr>
          <p:cNvPr id="19" name="TextBox 18">
            <a:extLst>
              <a:ext uri="{FF2B5EF4-FFF2-40B4-BE49-F238E27FC236}">
                <a16:creationId xmlns:a16="http://schemas.microsoft.com/office/drawing/2014/main" id="{46AF8333-BEE1-1702-B82A-6F43CACD260F}"/>
              </a:ext>
            </a:extLst>
          </p:cNvPr>
          <p:cNvSpPr txBox="1"/>
          <p:nvPr/>
        </p:nvSpPr>
        <p:spPr>
          <a:xfrm>
            <a:off x="2666998" y="-227786"/>
            <a:ext cx="12953999" cy="1587742"/>
          </a:xfrm>
          <a:prstGeom prst="rect">
            <a:avLst/>
          </a:prstGeom>
          <a:noFill/>
        </p:spPr>
        <p:txBody>
          <a:bodyPr wrap="square">
            <a:spAutoFit/>
          </a:bodyPr>
          <a:lstStyle/>
          <a:p>
            <a:pPr algn="ctr">
              <a:lnSpc>
                <a:spcPts val="13269"/>
              </a:lnSpc>
            </a:pPr>
            <a:r>
              <a:rPr lang="en-US" sz="7200" spc="379" dirty="0">
                <a:latin typeface="Lucky Bones"/>
              </a:rPr>
              <a:t>Contributors and Institutes</a:t>
            </a:r>
          </a:p>
        </p:txBody>
      </p:sp>
      <p:sp>
        <p:nvSpPr>
          <p:cNvPr id="4" name="TextBox 3">
            <a:extLst>
              <a:ext uri="{FF2B5EF4-FFF2-40B4-BE49-F238E27FC236}">
                <a16:creationId xmlns:a16="http://schemas.microsoft.com/office/drawing/2014/main" id="{0D91A9AA-12AE-9F9A-5A33-46D1A0AD0C70}"/>
              </a:ext>
            </a:extLst>
          </p:cNvPr>
          <p:cNvSpPr txBox="1"/>
          <p:nvPr/>
        </p:nvSpPr>
        <p:spPr>
          <a:xfrm>
            <a:off x="8077200" y="1994088"/>
            <a:ext cx="6297810" cy="6967805"/>
          </a:xfrm>
          <a:prstGeom prst="rect">
            <a:avLst/>
          </a:prstGeom>
          <a:noFill/>
        </p:spPr>
        <p:txBody>
          <a:bodyPr wrap="square">
            <a:spAutoFit/>
          </a:bodyPr>
          <a:lstStyle/>
          <a:p>
            <a:pPr marL="571500" indent="-571500" algn="ctr">
              <a:lnSpc>
                <a:spcPts val="4527"/>
              </a:lnSpc>
              <a:buFont typeface="Wingdings" panose="05000000000000000000" pitchFamily="2" charset="2"/>
              <a:buChar char="v"/>
            </a:pPr>
            <a:r>
              <a:rPr lang="en-US" sz="2800" dirty="0">
                <a:hlinkClick r:id="rId5"/>
              </a:rPr>
              <a:t>Albert Ellis Institute</a:t>
            </a:r>
            <a:br>
              <a:rPr lang="en-US" sz="2800" dirty="0"/>
            </a:br>
            <a:endParaRPr lang="en-US" sz="2800" dirty="0"/>
          </a:p>
          <a:p>
            <a:pPr marL="571500" indent="-571500" algn="ctr">
              <a:lnSpc>
                <a:spcPts val="4527"/>
              </a:lnSpc>
              <a:buFont typeface="Wingdings" panose="05000000000000000000" pitchFamily="2" charset="2"/>
              <a:buChar char="v"/>
            </a:pPr>
            <a:r>
              <a:rPr lang="en-US" sz="2800" dirty="0">
                <a:hlinkClick r:id="rId6"/>
              </a:rPr>
              <a:t>Centre for Rational Emotive </a:t>
            </a:r>
            <a:r>
              <a:rPr lang="en-US" sz="2800" dirty="0" err="1">
                <a:hlinkClick r:id="rId6"/>
              </a:rPr>
              <a:t>Behaviour</a:t>
            </a:r>
            <a:r>
              <a:rPr lang="en-US" sz="2800" dirty="0">
                <a:hlinkClick r:id="rId6"/>
              </a:rPr>
              <a:t> Therapy- University of Birmingham</a:t>
            </a:r>
            <a:br>
              <a:rPr lang="en-US" sz="2800" dirty="0"/>
            </a:br>
            <a:endParaRPr lang="en-US" sz="2800" dirty="0"/>
          </a:p>
          <a:p>
            <a:pPr marL="571500" indent="-571500" algn="ctr">
              <a:lnSpc>
                <a:spcPts val="4527"/>
              </a:lnSpc>
              <a:buFont typeface="Wingdings" panose="05000000000000000000" pitchFamily="2" charset="2"/>
              <a:buChar char="v"/>
            </a:pPr>
            <a:r>
              <a:rPr lang="en-US" sz="2800" dirty="0">
                <a:hlinkClick r:id="rId7"/>
              </a:rPr>
              <a:t>Chicago Institute for REBT</a:t>
            </a:r>
            <a:br>
              <a:rPr lang="en-US" sz="2800" dirty="0"/>
            </a:br>
            <a:endParaRPr lang="en-US" sz="2800" dirty="0"/>
          </a:p>
          <a:p>
            <a:pPr marL="571500" indent="-571500" algn="ctr">
              <a:lnSpc>
                <a:spcPts val="4527"/>
              </a:lnSpc>
              <a:buFont typeface="Wingdings" panose="05000000000000000000" pitchFamily="2" charset="2"/>
              <a:buChar char="v"/>
            </a:pPr>
            <a:r>
              <a:rPr lang="en-US" sz="2800" dirty="0">
                <a:hlinkClick r:id="rId8"/>
              </a:rPr>
              <a:t>Hellenic Institute for Rational-Emotive and Cognitive Behavior Coaching (RECBC)</a:t>
            </a:r>
            <a:br>
              <a:rPr lang="en-US" sz="2800" dirty="0">
                <a:hlinkClick r:id="rId8"/>
              </a:rPr>
            </a:br>
            <a:endParaRPr lang="en-US" sz="2800" dirty="0">
              <a:hlinkClick r:id="rId8"/>
            </a:endParaRPr>
          </a:p>
          <a:p>
            <a:pPr marL="571500" indent="-571500" algn="ctr">
              <a:lnSpc>
                <a:spcPts val="4527"/>
              </a:lnSpc>
              <a:buFont typeface="Wingdings" panose="05000000000000000000" pitchFamily="2" charset="2"/>
              <a:buChar char="v"/>
            </a:pPr>
            <a:r>
              <a:rPr lang="en-US" sz="2800" dirty="0">
                <a:hlinkClick r:id="rId9"/>
              </a:rPr>
              <a:t>https://www.windydryden.com/</a:t>
            </a:r>
            <a:endParaRPr lang="en-US" sz="2800" dirty="0"/>
          </a:p>
        </p:txBody>
      </p:sp>
      <p:sp>
        <p:nvSpPr>
          <p:cNvPr id="5" name="Freeform 8">
            <a:extLst>
              <a:ext uri="{FF2B5EF4-FFF2-40B4-BE49-F238E27FC236}">
                <a16:creationId xmlns:a16="http://schemas.microsoft.com/office/drawing/2014/main" id="{C4AC87AC-6431-2154-11FD-3B897B0A3546}"/>
              </a:ext>
            </a:extLst>
          </p:cNvPr>
          <p:cNvSpPr/>
          <p:nvPr/>
        </p:nvSpPr>
        <p:spPr>
          <a:xfrm>
            <a:off x="14375010" y="4511786"/>
            <a:ext cx="2748383" cy="4718253"/>
          </a:xfrm>
          <a:custGeom>
            <a:avLst/>
            <a:gdLst/>
            <a:ahLst/>
            <a:cxnLst/>
            <a:rect l="l" t="t" r="r" b="b"/>
            <a:pathLst>
              <a:path w="2748383" h="4718253">
                <a:moveTo>
                  <a:pt x="0" y="0"/>
                </a:moveTo>
                <a:lnTo>
                  <a:pt x="2748383" y="0"/>
                </a:lnTo>
                <a:lnTo>
                  <a:pt x="2748383" y="4718254"/>
                </a:lnTo>
                <a:lnTo>
                  <a:pt x="0" y="471825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extLst>
      <p:ext uri="{BB962C8B-B14F-4D97-AF65-F5344CB8AC3E}">
        <p14:creationId xmlns:p14="http://schemas.microsoft.com/office/powerpoint/2010/main" val="3509400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996771" y="-2856791"/>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8" name="Group 8"/>
          <p:cNvGrpSpPr/>
          <p:nvPr/>
        </p:nvGrpSpPr>
        <p:grpSpPr>
          <a:xfrm>
            <a:off x="2277665" y="1564454"/>
            <a:ext cx="12954000" cy="7489662"/>
            <a:chOff x="0" y="0"/>
            <a:chExt cx="1063643" cy="1074486"/>
          </a:xfrm>
        </p:grpSpPr>
        <p:sp>
          <p:nvSpPr>
            <p:cNvPr id="9" name="Freeform 9"/>
            <p:cNvSpPr/>
            <p:nvPr/>
          </p:nvSpPr>
          <p:spPr>
            <a:xfrm>
              <a:off x="0" y="0"/>
              <a:ext cx="1063643" cy="1074486"/>
            </a:xfrm>
            <a:custGeom>
              <a:avLst/>
              <a:gdLst/>
              <a:ahLst/>
              <a:cxnLst/>
              <a:rect l="l" t="t" r="r" b="b"/>
              <a:pathLst>
                <a:path w="1063643" h="1074486">
                  <a:moveTo>
                    <a:pt x="68959" y="0"/>
                  </a:moveTo>
                  <a:lnTo>
                    <a:pt x="994684" y="0"/>
                  </a:lnTo>
                  <a:cubicBezTo>
                    <a:pt x="1012973" y="0"/>
                    <a:pt x="1030513" y="7265"/>
                    <a:pt x="1043446" y="20198"/>
                  </a:cubicBezTo>
                  <a:cubicBezTo>
                    <a:pt x="1056378" y="33130"/>
                    <a:pt x="1063643" y="50670"/>
                    <a:pt x="1063643" y="68959"/>
                  </a:cubicBezTo>
                  <a:lnTo>
                    <a:pt x="1063643" y="1005527"/>
                  </a:lnTo>
                  <a:cubicBezTo>
                    <a:pt x="1063643" y="1023816"/>
                    <a:pt x="1056378" y="1041356"/>
                    <a:pt x="1043446" y="1054288"/>
                  </a:cubicBezTo>
                  <a:cubicBezTo>
                    <a:pt x="1030513" y="1067220"/>
                    <a:pt x="1012973" y="1074486"/>
                    <a:pt x="994684" y="1074486"/>
                  </a:cubicBezTo>
                  <a:lnTo>
                    <a:pt x="68959" y="1074486"/>
                  </a:lnTo>
                  <a:cubicBezTo>
                    <a:pt x="50670" y="1074486"/>
                    <a:pt x="33130" y="1067220"/>
                    <a:pt x="20198" y="1054288"/>
                  </a:cubicBezTo>
                  <a:cubicBezTo>
                    <a:pt x="7265" y="1041356"/>
                    <a:pt x="0" y="1023816"/>
                    <a:pt x="0" y="1005527"/>
                  </a:cubicBezTo>
                  <a:lnTo>
                    <a:pt x="0" y="68959"/>
                  </a:lnTo>
                  <a:cubicBezTo>
                    <a:pt x="0" y="50670"/>
                    <a:pt x="7265" y="33130"/>
                    <a:pt x="20198" y="20198"/>
                  </a:cubicBezTo>
                  <a:cubicBezTo>
                    <a:pt x="33130" y="7265"/>
                    <a:pt x="50670" y="0"/>
                    <a:pt x="68959" y="0"/>
                  </a:cubicBezTo>
                  <a:close/>
                </a:path>
              </a:pathLst>
            </a:custGeom>
            <a:solidFill>
              <a:srgbClr val="FDF1E8"/>
            </a:solidFill>
            <a:ln w="95250" cap="rnd">
              <a:solidFill>
                <a:srgbClr val="984E11"/>
              </a:solidFill>
              <a:prstDash val="solid"/>
              <a:round/>
            </a:ln>
          </p:spPr>
          <p:txBody>
            <a:bodyPr/>
            <a:lstStyle/>
            <a:p>
              <a:endParaRPr lang="en-US"/>
            </a:p>
          </p:txBody>
        </p:sp>
        <p:sp>
          <p:nvSpPr>
            <p:cNvPr id="10" name="TextBox 10"/>
            <p:cNvSpPr txBox="1"/>
            <p:nvPr/>
          </p:nvSpPr>
          <p:spPr>
            <a:xfrm>
              <a:off x="0" y="-38100"/>
              <a:ext cx="1063643" cy="1112586"/>
            </a:xfrm>
            <a:prstGeom prst="rect">
              <a:avLst/>
            </a:prstGeom>
          </p:spPr>
          <p:txBody>
            <a:bodyPr lIns="29741" tIns="29741" rIns="29741" bIns="29741" rtlCol="0" anchor="ctr"/>
            <a:lstStyle/>
            <a:p>
              <a:pPr algn="ctr">
                <a:lnSpc>
                  <a:spcPts val="1400"/>
                </a:lnSpc>
                <a:spcBef>
                  <a:spcPct val="0"/>
                </a:spcBef>
              </a:pPr>
              <a:endParaRPr/>
            </a:p>
          </p:txBody>
        </p:sp>
      </p:grpSp>
      <p:sp>
        <p:nvSpPr>
          <p:cNvPr id="11" name="TextBox 11"/>
          <p:cNvSpPr txBox="1"/>
          <p:nvPr/>
        </p:nvSpPr>
        <p:spPr>
          <a:xfrm>
            <a:off x="2819400" y="2279823"/>
            <a:ext cx="11429999" cy="3458639"/>
          </a:xfrm>
          <a:prstGeom prst="rect">
            <a:avLst/>
          </a:prstGeom>
        </p:spPr>
        <p:txBody>
          <a:bodyPr wrap="square" lIns="0" tIns="0" rIns="0" bIns="0" rtlCol="0" anchor="t">
            <a:spAutoFit/>
          </a:bodyPr>
          <a:lstStyle/>
          <a:p>
            <a:pPr algn="ctr">
              <a:lnSpc>
                <a:spcPts val="3767"/>
              </a:lnSpc>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algn="ctr">
              <a:lnSpc>
                <a:spcPts val="3767"/>
              </a:lnSpc>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44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4400" spc="-86" dirty="0">
              <a:solidFill>
                <a:schemeClr val="accent5"/>
              </a:solidFill>
              <a:latin typeface="มอนตี้ Bold"/>
            </a:endParaRPr>
          </a:p>
        </p:txBody>
      </p:sp>
      <p:sp>
        <p:nvSpPr>
          <p:cNvPr id="19" name="TextBox 18">
            <a:extLst>
              <a:ext uri="{FF2B5EF4-FFF2-40B4-BE49-F238E27FC236}">
                <a16:creationId xmlns:a16="http://schemas.microsoft.com/office/drawing/2014/main" id="{46AF8333-BEE1-1702-B82A-6F43CACD260F}"/>
              </a:ext>
            </a:extLst>
          </p:cNvPr>
          <p:cNvSpPr txBox="1"/>
          <p:nvPr/>
        </p:nvSpPr>
        <p:spPr>
          <a:xfrm>
            <a:off x="2931316" y="-156075"/>
            <a:ext cx="12425363" cy="1587742"/>
          </a:xfrm>
          <a:prstGeom prst="rect">
            <a:avLst/>
          </a:prstGeom>
          <a:noFill/>
        </p:spPr>
        <p:txBody>
          <a:bodyPr wrap="square">
            <a:spAutoFit/>
          </a:bodyPr>
          <a:lstStyle/>
          <a:p>
            <a:pPr algn="ctr">
              <a:lnSpc>
                <a:spcPts val="13269"/>
              </a:lnSpc>
            </a:pPr>
            <a:r>
              <a:rPr lang="en-US" sz="7200" spc="379" dirty="0">
                <a:latin typeface="Lucky Bones"/>
              </a:rPr>
              <a:t>Overview and Resources</a:t>
            </a:r>
          </a:p>
        </p:txBody>
      </p:sp>
      <p:pic>
        <p:nvPicPr>
          <p:cNvPr id="3" name="Online Media 2" title="50 Ways to Leave Your Neuroses - Dr Albert Ellis">
            <a:hlinkClick r:id="" action="ppaction://media"/>
            <a:extLst>
              <a:ext uri="{FF2B5EF4-FFF2-40B4-BE49-F238E27FC236}">
                <a16:creationId xmlns:a16="http://schemas.microsoft.com/office/drawing/2014/main" id="{532482CF-62E1-5CAE-4878-29EE0C2898AB}"/>
              </a:ext>
            </a:extLst>
          </p:cNvPr>
          <p:cNvPicPr>
            <a:picLocks noRot="1" noChangeAspect="1"/>
          </p:cNvPicPr>
          <p:nvPr>
            <a:videoFile r:link="rId1"/>
          </p:nvPr>
        </p:nvPicPr>
        <p:blipFill>
          <a:blip r:embed="rId6"/>
          <a:stretch>
            <a:fillRect/>
          </a:stretch>
        </p:blipFill>
        <p:spPr>
          <a:xfrm>
            <a:off x="3917913" y="2876054"/>
            <a:ext cx="9673504" cy="5465530"/>
          </a:xfrm>
          <a:prstGeom prst="rect">
            <a:avLst/>
          </a:prstGeom>
        </p:spPr>
      </p:pic>
      <p:sp>
        <p:nvSpPr>
          <p:cNvPr id="5" name="TextBox 4">
            <a:extLst>
              <a:ext uri="{FF2B5EF4-FFF2-40B4-BE49-F238E27FC236}">
                <a16:creationId xmlns:a16="http://schemas.microsoft.com/office/drawing/2014/main" id="{577753F3-CCE7-4100-16E7-8A222DEF3A31}"/>
              </a:ext>
            </a:extLst>
          </p:cNvPr>
          <p:cNvSpPr txBox="1"/>
          <p:nvPr/>
        </p:nvSpPr>
        <p:spPr>
          <a:xfrm>
            <a:off x="-872885" y="9281591"/>
            <a:ext cx="10058400" cy="569580"/>
          </a:xfrm>
          <a:prstGeom prst="rect">
            <a:avLst/>
          </a:prstGeom>
          <a:noFill/>
        </p:spPr>
        <p:txBody>
          <a:bodyPr wrap="square">
            <a:spAutoFit/>
          </a:bodyPr>
          <a:lstStyle/>
          <a:p>
            <a:pPr marL="457200" marR="0">
              <a:lnSpc>
                <a:spcPct val="200000"/>
              </a:lnSpc>
              <a:spcBef>
                <a:spcPts val="0"/>
              </a:spcBef>
              <a:spcAft>
                <a:spcPts val="0"/>
              </a:spcAft>
            </a:pPr>
            <a:r>
              <a:rPr lang="en-US" sz="1800" dirty="0">
                <a:effectLst/>
                <a:latin typeface="Times New Roman" panose="02020603050405020304" pitchFamily="18" charset="0"/>
                <a:ea typeface="Aptos" panose="020B0004020202020204" pitchFamily="34" charset="0"/>
                <a:cs typeface="Aptos" panose="020B0004020202020204" pitchFamily="34" charset="0"/>
              </a:rPr>
              <a:t>  (Walden Three, 2011)  </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91370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996771" y="-2856791"/>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8" name="Group 8"/>
          <p:cNvGrpSpPr/>
          <p:nvPr/>
        </p:nvGrpSpPr>
        <p:grpSpPr>
          <a:xfrm>
            <a:off x="1371600" y="1564454"/>
            <a:ext cx="13860065" cy="7770046"/>
            <a:chOff x="0" y="0"/>
            <a:chExt cx="1063643" cy="1074486"/>
          </a:xfrm>
        </p:grpSpPr>
        <p:sp>
          <p:nvSpPr>
            <p:cNvPr id="9" name="Freeform 9"/>
            <p:cNvSpPr/>
            <p:nvPr/>
          </p:nvSpPr>
          <p:spPr>
            <a:xfrm>
              <a:off x="0" y="0"/>
              <a:ext cx="1063643" cy="1074486"/>
            </a:xfrm>
            <a:custGeom>
              <a:avLst/>
              <a:gdLst/>
              <a:ahLst/>
              <a:cxnLst/>
              <a:rect l="l" t="t" r="r" b="b"/>
              <a:pathLst>
                <a:path w="1063643" h="1074486">
                  <a:moveTo>
                    <a:pt x="68959" y="0"/>
                  </a:moveTo>
                  <a:lnTo>
                    <a:pt x="994684" y="0"/>
                  </a:lnTo>
                  <a:cubicBezTo>
                    <a:pt x="1012973" y="0"/>
                    <a:pt x="1030513" y="7265"/>
                    <a:pt x="1043446" y="20198"/>
                  </a:cubicBezTo>
                  <a:cubicBezTo>
                    <a:pt x="1056378" y="33130"/>
                    <a:pt x="1063643" y="50670"/>
                    <a:pt x="1063643" y="68959"/>
                  </a:cubicBezTo>
                  <a:lnTo>
                    <a:pt x="1063643" y="1005527"/>
                  </a:lnTo>
                  <a:cubicBezTo>
                    <a:pt x="1063643" y="1023816"/>
                    <a:pt x="1056378" y="1041356"/>
                    <a:pt x="1043446" y="1054288"/>
                  </a:cubicBezTo>
                  <a:cubicBezTo>
                    <a:pt x="1030513" y="1067220"/>
                    <a:pt x="1012973" y="1074486"/>
                    <a:pt x="994684" y="1074486"/>
                  </a:cubicBezTo>
                  <a:lnTo>
                    <a:pt x="68959" y="1074486"/>
                  </a:lnTo>
                  <a:cubicBezTo>
                    <a:pt x="50670" y="1074486"/>
                    <a:pt x="33130" y="1067220"/>
                    <a:pt x="20198" y="1054288"/>
                  </a:cubicBezTo>
                  <a:cubicBezTo>
                    <a:pt x="7265" y="1041356"/>
                    <a:pt x="0" y="1023816"/>
                    <a:pt x="0" y="1005527"/>
                  </a:cubicBezTo>
                  <a:lnTo>
                    <a:pt x="0" y="68959"/>
                  </a:lnTo>
                  <a:cubicBezTo>
                    <a:pt x="0" y="50670"/>
                    <a:pt x="7265" y="33130"/>
                    <a:pt x="20198" y="20198"/>
                  </a:cubicBezTo>
                  <a:cubicBezTo>
                    <a:pt x="33130" y="7265"/>
                    <a:pt x="50670" y="0"/>
                    <a:pt x="68959" y="0"/>
                  </a:cubicBezTo>
                  <a:close/>
                </a:path>
              </a:pathLst>
            </a:custGeom>
            <a:solidFill>
              <a:srgbClr val="FDF1E8"/>
            </a:solidFill>
            <a:ln w="95250" cap="rnd">
              <a:solidFill>
                <a:srgbClr val="984E11"/>
              </a:solidFill>
              <a:prstDash val="solid"/>
              <a:round/>
            </a:ln>
          </p:spPr>
          <p:txBody>
            <a:bodyPr/>
            <a:lstStyle/>
            <a:p>
              <a:endParaRPr lang="en-US"/>
            </a:p>
          </p:txBody>
        </p:sp>
        <p:sp>
          <p:nvSpPr>
            <p:cNvPr id="10" name="TextBox 10"/>
            <p:cNvSpPr txBox="1"/>
            <p:nvPr/>
          </p:nvSpPr>
          <p:spPr>
            <a:xfrm>
              <a:off x="0" y="-38100"/>
              <a:ext cx="1063643" cy="1112586"/>
            </a:xfrm>
            <a:prstGeom prst="rect">
              <a:avLst/>
            </a:prstGeom>
          </p:spPr>
          <p:txBody>
            <a:bodyPr lIns="29741" tIns="29741" rIns="29741" bIns="29741" rtlCol="0" anchor="ctr"/>
            <a:lstStyle/>
            <a:p>
              <a:pPr algn="ctr">
                <a:lnSpc>
                  <a:spcPts val="1400"/>
                </a:lnSpc>
                <a:spcBef>
                  <a:spcPct val="0"/>
                </a:spcBef>
              </a:pPr>
              <a:endParaRPr/>
            </a:p>
          </p:txBody>
        </p:sp>
      </p:grpSp>
      <p:sp>
        <p:nvSpPr>
          <p:cNvPr id="11" name="TextBox 11"/>
          <p:cNvSpPr txBox="1"/>
          <p:nvPr/>
        </p:nvSpPr>
        <p:spPr>
          <a:xfrm>
            <a:off x="2667000" y="2034478"/>
            <a:ext cx="11963400" cy="13204897"/>
          </a:xfrm>
          <a:prstGeom prst="rect">
            <a:avLst/>
          </a:prstGeom>
        </p:spPr>
        <p:txBody>
          <a:bodyPr wrap="square" lIns="0" tIns="0" rIns="0" bIns="0" rtlCol="0" anchor="t">
            <a:spAutoFit/>
          </a:bodyPr>
          <a:lstStyle/>
          <a:p>
            <a:pPr marL="571500" indent="-571500" algn="ctr">
              <a:lnSpc>
                <a:spcPts val="3767"/>
              </a:lnSpc>
              <a:buFont typeface="Wingdings" panose="05000000000000000000" pitchFamily="2" charset="2"/>
              <a:buChar char="v"/>
            </a:pPr>
            <a:r>
              <a:rPr lang="en-US" sz="3200" b="0" i="0" dirty="0">
                <a:solidFill>
                  <a:srgbClr val="131313"/>
                </a:solidFill>
                <a:effectLst/>
                <a:latin typeface="Roboto" panose="02000000000000000000" pitchFamily="2" charset="0"/>
              </a:rPr>
              <a:t>Books Professor Dryden Recommends Every Therapist Should Read: — Reason And Emotion In Psychotherapy - Dr Albert Ellis- </a:t>
            </a:r>
            <a:r>
              <a:rPr lang="en-US" sz="3200" b="0" i="0" u="none" strike="noStrike" dirty="0">
                <a:solidFill>
                  <a:srgbClr val="065FD4"/>
                </a:solidFill>
                <a:effectLst/>
                <a:latin typeface="Roboto" panose="02000000000000000000" pitchFamily="2" charset="0"/>
                <a:hlinkClick r:id="rId5"/>
              </a:rPr>
              <a:t>https://amzn.to/3A2qecq</a:t>
            </a:r>
            <a:r>
              <a:rPr lang="en-US" sz="3200" b="0" i="0" dirty="0">
                <a:solidFill>
                  <a:srgbClr val="131313"/>
                </a:solidFill>
                <a:effectLst/>
                <a:latin typeface="Roboto" panose="02000000000000000000" pitchFamily="2" charset="0"/>
              </a:rPr>
              <a:t> — Embodied Theories - Ernesto Spinelli and Sue Marshall- </a:t>
            </a:r>
            <a:r>
              <a:rPr lang="en-US" sz="3200" b="0" i="0" u="none" strike="noStrike" dirty="0">
                <a:solidFill>
                  <a:srgbClr val="065FD4"/>
                </a:solidFill>
                <a:effectLst/>
                <a:latin typeface="Roboto" panose="02000000000000000000" pitchFamily="2" charset="0"/>
                <a:hlinkClick r:id="rId6"/>
              </a:rPr>
              <a:t>https://amzn.to/3pl0QcE</a:t>
            </a:r>
            <a:r>
              <a:rPr lang="en-US" sz="3200" b="0" i="0" dirty="0">
                <a:solidFill>
                  <a:srgbClr val="131313"/>
                </a:solidFill>
                <a:effectLst/>
                <a:latin typeface="Roboto" panose="02000000000000000000" pitchFamily="2" charset="0"/>
              </a:rPr>
              <a:t> — Single Session Therapy - Moshe Talmon- </a:t>
            </a:r>
            <a:r>
              <a:rPr lang="en-US" sz="3200" b="0" i="0" u="none" strike="noStrike" dirty="0">
                <a:solidFill>
                  <a:srgbClr val="065FD4"/>
                </a:solidFill>
                <a:effectLst/>
                <a:latin typeface="Roboto" panose="02000000000000000000" pitchFamily="2" charset="0"/>
                <a:hlinkClick r:id="rId7"/>
              </a:rPr>
              <a:t>https://amzn.to/3QqS48X</a:t>
            </a:r>
            <a:endParaRPr lang="en-US" sz="3200" b="0" i="0" u="none" strike="noStrike" dirty="0">
              <a:solidFill>
                <a:srgbClr val="065FD4"/>
              </a:solidFill>
              <a:effectLst/>
              <a:latin typeface="Roboto" panose="02000000000000000000" pitchFamily="2" charset="0"/>
            </a:endParaRPr>
          </a:p>
          <a:p>
            <a:pPr marL="571500" indent="-571500" algn="ctr">
              <a:lnSpc>
                <a:spcPts val="3767"/>
              </a:lnSpc>
              <a:buFont typeface="Wingdings" panose="05000000000000000000" pitchFamily="2" charset="2"/>
              <a:buChar char="v"/>
            </a:pPr>
            <a:r>
              <a:rPr lang="en-US" sz="3200" b="0" i="0" u="none" strike="noStrike" dirty="0">
                <a:effectLst/>
                <a:latin typeface="Roboto" panose="02000000000000000000" pitchFamily="2" charset="0"/>
                <a:hlinkClick r:id="rId8"/>
              </a:rPr>
              <a:t>https://www.windydryden.com/books</a:t>
            </a:r>
            <a:endParaRPr lang="en-US" sz="3200" b="0" i="0" u="none" strike="noStrike" dirty="0">
              <a:effectLst/>
              <a:latin typeface="Roboto" panose="02000000000000000000" pitchFamily="2" charset="0"/>
            </a:endParaRPr>
          </a:p>
          <a:p>
            <a:pPr marL="571500" indent="-571500" algn="ctr">
              <a:lnSpc>
                <a:spcPts val="3767"/>
              </a:lnSpc>
              <a:buFont typeface="Wingdings" panose="05000000000000000000" pitchFamily="2" charset="2"/>
              <a:buChar char="v"/>
            </a:pPr>
            <a:r>
              <a:rPr lang="en-US" sz="3200" dirty="0">
                <a:solidFill>
                  <a:srgbClr val="065FD4"/>
                </a:solidFill>
                <a:latin typeface="Roboto" panose="02000000000000000000" pitchFamily="2" charset="0"/>
                <a:hlinkClick r:id="rId9"/>
              </a:rPr>
              <a:t>https://www.rebtnetwork.org/</a:t>
            </a:r>
            <a:endParaRPr lang="en-US" sz="3200" dirty="0">
              <a:solidFill>
                <a:srgbClr val="065FD4"/>
              </a:solidFill>
              <a:latin typeface="Roboto" panose="02000000000000000000" pitchFamily="2" charset="0"/>
            </a:endParaRPr>
          </a:p>
          <a:p>
            <a:pPr marL="571500" indent="-571500" algn="ctr">
              <a:lnSpc>
                <a:spcPts val="3767"/>
              </a:lnSpc>
              <a:buFont typeface="Wingdings" panose="05000000000000000000" pitchFamily="2" charset="2"/>
              <a:buChar char="v"/>
            </a:pPr>
            <a:r>
              <a:rPr lang="en-US" sz="3200" dirty="0">
                <a:solidFill>
                  <a:srgbClr val="065FD4"/>
                </a:solidFill>
                <a:latin typeface="Roboto" panose="02000000000000000000" pitchFamily="2" charset="0"/>
                <a:hlinkClick r:id="rId10"/>
              </a:rPr>
              <a:t>https://www.rebtnetwork.org/library.html</a:t>
            </a:r>
            <a:r>
              <a:rPr lang="en-US" sz="3200" dirty="0">
                <a:solidFill>
                  <a:srgbClr val="065FD4"/>
                </a:solidFill>
                <a:latin typeface="Roboto" panose="02000000000000000000" pitchFamily="2" charset="0"/>
              </a:rPr>
              <a:t> </a:t>
            </a:r>
          </a:p>
          <a:p>
            <a:pPr marL="571500" indent="-571500" algn="ctr">
              <a:lnSpc>
                <a:spcPts val="3767"/>
              </a:lnSpc>
              <a:buFont typeface="Wingdings" panose="05000000000000000000" pitchFamily="2" charset="2"/>
              <a:buChar char="v"/>
            </a:pPr>
            <a:r>
              <a:rPr lang="en-US" sz="3200" dirty="0">
                <a:solidFill>
                  <a:srgbClr val="065FD4"/>
                </a:solidFill>
                <a:latin typeface="Roboto" panose="02000000000000000000" pitchFamily="2" charset="0"/>
                <a:hlinkClick r:id="rId11"/>
              </a:rPr>
              <a:t>https://iarebt.org/</a:t>
            </a:r>
            <a:endParaRPr lang="en-US" sz="3200" dirty="0">
              <a:solidFill>
                <a:srgbClr val="065FD4"/>
              </a:solidFill>
              <a:latin typeface="Roboto" panose="02000000000000000000" pitchFamily="2" charset="0"/>
            </a:endParaRPr>
          </a:p>
          <a:p>
            <a:pPr marL="571500" indent="-571500" algn="ctr">
              <a:lnSpc>
                <a:spcPts val="3767"/>
              </a:lnSpc>
              <a:buFont typeface="Wingdings" panose="05000000000000000000" pitchFamily="2" charset="2"/>
              <a:buChar char="v"/>
            </a:pPr>
            <a:r>
              <a:rPr lang="en-US" sz="3200" dirty="0">
                <a:solidFill>
                  <a:srgbClr val="065FD4"/>
                </a:solidFill>
                <a:latin typeface="Roboto" panose="02000000000000000000" pitchFamily="2" charset="0"/>
                <a:hlinkClick r:id="rId12"/>
              </a:rPr>
              <a:t>http://pesi.com</a:t>
            </a:r>
            <a:endParaRPr lang="en-US" sz="3200" dirty="0">
              <a:solidFill>
                <a:srgbClr val="065FD4"/>
              </a:solidFill>
              <a:latin typeface="Roboto" panose="02000000000000000000" pitchFamily="2" charset="0"/>
            </a:endParaRPr>
          </a:p>
          <a:p>
            <a:pPr marL="571500" indent="-571500" algn="ctr">
              <a:lnSpc>
                <a:spcPts val="3767"/>
              </a:lnSpc>
              <a:buFont typeface="Wingdings" panose="05000000000000000000" pitchFamily="2" charset="2"/>
              <a:buChar char="v"/>
            </a:pPr>
            <a:r>
              <a:rPr lang="en-US" sz="3200" dirty="0">
                <a:solidFill>
                  <a:srgbClr val="065FD4"/>
                </a:solidFill>
                <a:latin typeface="Roboto" panose="02000000000000000000" pitchFamily="2" charset="0"/>
                <a:hlinkClick r:id="rId13"/>
              </a:rPr>
              <a:t>https://albertellis.org/product-category/books/</a:t>
            </a:r>
            <a:endParaRPr lang="en-US" sz="3200" dirty="0">
              <a:solidFill>
                <a:srgbClr val="065FD4"/>
              </a:solidFill>
              <a:latin typeface="Roboto" panose="02000000000000000000" pitchFamily="2" charset="0"/>
            </a:endParaRPr>
          </a:p>
          <a:p>
            <a:pPr marL="571500" indent="-571500" algn="ctr">
              <a:lnSpc>
                <a:spcPts val="3767"/>
              </a:lnSpc>
              <a:buFont typeface="Wingdings" panose="05000000000000000000" pitchFamily="2" charset="2"/>
              <a:buChar char="v"/>
            </a:pPr>
            <a:r>
              <a:rPr lang="en-US" sz="3200" dirty="0">
                <a:solidFill>
                  <a:srgbClr val="065FD4"/>
                </a:solidFill>
                <a:latin typeface="Roboto" panose="02000000000000000000" pitchFamily="2" charset="0"/>
                <a:hlinkClick r:id="rId14"/>
              </a:rPr>
              <a:t>https://www.rebtnetwork.org/library/shf.html</a:t>
            </a:r>
            <a:endParaRPr lang="en-US" sz="3200" dirty="0">
              <a:solidFill>
                <a:srgbClr val="065FD4"/>
              </a:solidFill>
              <a:latin typeface="Roboto" panose="02000000000000000000" pitchFamily="2" charset="0"/>
            </a:endParaRPr>
          </a:p>
          <a:p>
            <a:pPr marL="571500" indent="-571500" algn="ctr">
              <a:lnSpc>
                <a:spcPts val="3767"/>
              </a:lnSpc>
              <a:buFont typeface="Wingdings" panose="05000000000000000000" pitchFamily="2" charset="2"/>
              <a:buChar char="v"/>
            </a:pPr>
            <a:endParaRPr lang="en-US" sz="3200" dirty="0">
              <a:solidFill>
                <a:srgbClr val="065FD4"/>
              </a:solidFill>
              <a:latin typeface="Roboto" panose="02000000000000000000" pitchFamily="2" charset="0"/>
            </a:endParaRPr>
          </a:p>
          <a:p>
            <a:pPr marL="571500" indent="-571500" algn="ctr">
              <a:lnSpc>
                <a:spcPts val="3767"/>
              </a:lnSpc>
              <a:buFont typeface="Wingdings" panose="05000000000000000000" pitchFamily="2" charset="2"/>
              <a:buChar char="v"/>
            </a:pPr>
            <a:r>
              <a:rPr lang="en-US" sz="3200" dirty="0">
                <a:latin typeface="Roboto" panose="02000000000000000000" pitchFamily="2" charset="0"/>
              </a:rPr>
              <a:t>Newkirk Library *Patent Pending*</a:t>
            </a:r>
          </a:p>
          <a:p>
            <a:pPr marL="571500" indent="-571500" algn="ctr">
              <a:lnSpc>
                <a:spcPts val="3767"/>
              </a:lnSpc>
              <a:buFont typeface="Wingdings" panose="05000000000000000000" pitchFamily="2" charset="2"/>
              <a:buChar char="v"/>
            </a:pPr>
            <a:endParaRPr lang="en-US" sz="3200" dirty="0">
              <a:solidFill>
                <a:srgbClr val="065FD4"/>
              </a:solidFill>
              <a:latin typeface="Roboto" panose="02000000000000000000" pitchFamily="2" charset="0"/>
            </a:endParaRPr>
          </a:p>
          <a:p>
            <a:pPr marL="571500" indent="-571500" algn="ctr">
              <a:lnSpc>
                <a:spcPts val="3767"/>
              </a:lnSpc>
              <a:buFont typeface="Wingdings" panose="05000000000000000000" pitchFamily="2" charset="2"/>
              <a:buChar char="v"/>
            </a:pPr>
            <a:endParaRPr lang="en-US" sz="3200" dirty="0">
              <a:solidFill>
                <a:srgbClr val="065FD4"/>
              </a:solidFill>
              <a:latin typeface="Roboto" panose="02000000000000000000" pitchFamily="2" charset="0"/>
            </a:endParaRPr>
          </a:p>
          <a:p>
            <a:pPr marL="571500" indent="-571500" algn="ctr">
              <a:lnSpc>
                <a:spcPts val="3767"/>
              </a:lnSpc>
              <a:buFont typeface="Wingdings" panose="05000000000000000000" pitchFamily="2" charset="2"/>
              <a:buChar char="v"/>
            </a:pPr>
            <a:endParaRPr lang="en-US" sz="3200" dirty="0">
              <a:solidFill>
                <a:srgbClr val="065FD4"/>
              </a:solidFill>
              <a:latin typeface="Roboto" panose="02000000000000000000" pitchFamily="2" charset="0"/>
            </a:endParaRPr>
          </a:p>
          <a:p>
            <a:pPr marL="571500" indent="-571500" algn="ctr">
              <a:lnSpc>
                <a:spcPts val="3767"/>
              </a:lnSpc>
              <a:buFont typeface="Wingdings" panose="05000000000000000000" pitchFamily="2" charset="2"/>
              <a:buChar char="v"/>
            </a:pPr>
            <a:endParaRPr lang="en-US" sz="3200" dirty="0">
              <a:solidFill>
                <a:srgbClr val="065FD4"/>
              </a:solidFill>
              <a:latin typeface="Roboto" panose="02000000000000000000" pitchFamily="2" charset="0"/>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algn="ctr">
              <a:lnSpc>
                <a:spcPts val="3767"/>
              </a:lnSpc>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32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4400" spc="-86" dirty="0">
              <a:solidFill>
                <a:schemeClr val="accent5"/>
              </a:solidFill>
              <a:latin typeface="มอนตี้ Bold"/>
            </a:endParaRPr>
          </a:p>
          <a:p>
            <a:pPr marL="571500" indent="-571500" algn="ctr">
              <a:lnSpc>
                <a:spcPts val="3767"/>
              </a:lnSpc>
              <a:buFont typeface="Wingdings" panose="05000000000000000000" pitchFamily="2" charset="2"/>
              <a:buChar char="v"/>
            </a:pPr>
            <a:endParaRPr lang="en-US" sz="4400" spc="-86" dirty="0">
              <a:solidFill>
                <a:schemeClr val="accent5"/>
              </a:solidFill>
              <a:latin typeface="มอนตี้ Bold"/>
            </a:endParaRPr>
          </a:p>
        </p:txBody>
      </p:sp>
      <p:sp>
        <p:nvSpPr>
          <p:cNvPr id="19" name="TextBox 18">
            <a:extLst>
              <a:ext uri="{FF2B5EF4-FFF2-40B4-BE49-F238E27FC236}">
                <a16:creationId xmlns:a16="http://schemas.microsoft.com/office/drawing/2014/main" id="{46AF8333-BEE1-1702-B82A-6F43CACD260F}"/>
              </a:ext>
            </a:extLst>
          </p:cNvPr>
          <p:cNvSpPr txBox="1"/>
          <p:nvPr/>
        </p:nvSpPr>
        <p:spPr>
          <a:xfrm>
            <a:off x="2950367" y="-252882"/>
            <a:ext cx="12281298" cy="1587742"/>
          </a:xfrm>
          <a:prstGeom prst="rect">
            <a:avLst/>
          </a:prstGeom>
          <a:noFill/>
        </p:spPr>
        <p:txBody>
          <a:bodyPr wrap="square">
            <a:spAutoFit/>
          </a:bodyPr>
          <a:lstStyle/>
          <a:p>
            <a:pPr algn="ctr">
              <a:lnSpc>
                <a:spcPts val="13269"/>
              </a:lnSpc>
            </a:pPr>
            <a:r>
              <a:rPr lang="en-US" sz="7200" spc="379" dirty="0">
                <a:latin typeface="Lucky Bones"/>
              </a:rPr>
              <a:t>Professional Development</a:t>
            </a:r>
          </a:p>
        </p:txBody>
      </p:sp>
    </p:spTree>
    <p:extLst>
      <p:ext uri="{BB962C8B-B14F-4D97-AF65-F5344CB8AC3E}">
        <p14:creationId xmlns:p14="http://schemas.microsoft.com/office/powerpoint/2010/main" val="2297335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2799804" y="-5589596"/>
            <a:ext cx="12074733" cy="21466192"/>
          </a:xfrm>
          <a:custGeom>
            <a:avLst/>
            <a:gdLst/>
            <a:ahLst/>
            <a:cxnLst/>
            <a:rect l="l" t="t" r="r" b="b"/>
            <a:pathLst>
              <a:path w="12074733" h="21466192">
                <a:moveTo>
                  <a:pt x="0" y="0"/>
                </a:moveTo>
                <a:lnTo>
                  <a:pt x="12074733" y="0"/>
                </a:lnTo>
                <a:lnTo>
                  <a:pt x="12074733" y="21466192"/>
                </a:lnTo>
                <a:lnTo>
                  <a:pt x="0" y="214661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859227" y="1232068"/>
            <a:ext cx="16287058" cy="8612397"/>
            <a:chOff x="0" y="0"/>
            <a:chExt cx="3149072" cy="1665191"/>
          </a:xfrm>
        </p:grpSpPr>
        <p:sp>
          <p:nvSpPr>
            <p:cNvPr id="4" name="Freeform 4"/>
            <p:cNvSpPr/>
            <p:nvPr/>
          </p:nvSpPr>
          <p:spPr>
            <a:xfrm>
              <a:off x="0" y="0"/>
              <a:ext cx="3149072" cy="1665191"/>
            </a:xfrm>
            <a:custGeom>
              <a:avLst/>
              <a:gdLst/>
              <a:ahLst/>
              <a:cxnLst/>
              <a:rect l="l" t="t" r="r" b="b"/>
              <a:pathLst>
                <a:path w="3149072" h="1665191">
                  <a:moveTo>
                    <a:pt x="23292" y="0"/>
                  </a:moveTo>
                  <a:lnTo>
                    <a:pt x="3125780" y="0"/>
                  </a:lnTo>
                  <a:cubicBezTo>
                    <a:pt x="3138644" y="0"/>
                    <a:pt x="3149072" y="10428"/>
                    <a:pt x="3149072" y="23292"/>
                  </a:cubicBezTo>
                  <a:lnTo>
                    <a:pt x="3149072" y="1641899"/>
                  </a:lnTo>
                  <a:cubicBezTo>
                    <a:pt x="3149072" y="1654763"/>
                    <a:pt x="3138644" y="1665191"/>
                    <a:pt x="3125780" y="1665191"/>
                  </a:cubicBezTo>
                  <a:lnTo>
                    <a:pt x="23292" y="1665191"/>
                  </a:lnTo>
                  <a:cubicBezTo>
                    <a:pt x="10428" y="1665191"/>
                    <a:pt x="0" y="1654763"/>
                    <a:pt x="0" y="1641899"/>
                  </a:cubicBezTo>
                  <a:lnTo>
                    <a:pt x="0" y="23292"/>
                  </a:lnTo>
                  <a:cubicBezTo>
                    <a:pt x="0" y="10428"/>
                    <a:pt x="10428" y="0"/>
                    <a:pt x="23292"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3149072" cy="1703291"/>
            </a:xfrm>
            <a:prstGeom prst="rect">
              <a:avLst/>
            </a:prstGeom>
          </p:spPr>
          <p:txBody>
            <a:bodyPr lIns="29741" tIns="29741" rIns="29741" bIns="29741" rtlCol="0" anchor="ctr"/>
            <a:lstStyle/>
            <a:p>
              <a:pPr algn="ctr">
                <a:lnSpc>
                  <a:spcPts val="1400"/>
                </a:lnSpc>
                <a:spcBef>
                  <a:spcPct val="0"/>
                </a:spcBef>
              </a:pPr>
              <a:endParaRPr/>
            </a:p>
          </p:txBody>
        </p:sp>
      </p:grpSp>
      <p:grpSp>
        <p:nvGrpSpPr>
          <p:cNvPr id="6" name="Group 6"/>
          <p:cNvGrpSpPr/>
          <p:nvPr/>
        </p:nvGrpSpPr>
        <p:grpSpPr>
          <a:xfrm>
            <a:off x="1545788" y="2211003"/>
            <a:ext cx="9904702" cy="2228928"/>
            <a:chOff x="0" y="0"/>
            <a:chExt cx="1915055" cy="430959"/>
          </a:xfrm>
        </p:grpSpPr>
        <p:sp>
          <p:nvSpPr>
            <p:cNvPr id="7" name="Freeform 7"/>
            <p:cNvSpPr/>
            <p:nvPr/>
          </p:nvSpPr>
          <p:spPr>
            <a:xfrm>
              <a:off x="0" y="0"/>
              <a:ext cx="1915055" cy="430959"/>
            </a:xfrm>
            <a:custGeom>
              <a:avLst/>
              <a:gdLst/>
              <a:ahLst/>
              <a:cxnLst/>
              <a:rect l="l" t="t" r="r" b="b"/>
              <a:pathLst>
                <a:path w="1915055" h="430959">
                  <a:moveTo>
                    <a:pt x="38300" y="0"/>
                  </a:moveTo>
                  <a:lnTo>
                    <a:pt x="1876755" y="0"/>
                  </a:lnTo>
                  <a:cubicBezTo>
                    <a:pt x="1886913" y="0"/>
                    <a:pt x="1896655" y="4035"/>
                    <a:pt x="1903837" y="11218"/>
                  </a:cubicBezTo>
                  <a:cubicBezTo>
                    <a:pt x="1911020" y="18401"/>
                    <a:pt x="1915055" y="28143"/>
                    <a:pt x="1915055" y="38300"/>
                  </a:cubicBezTo>
                  <a:lnTo>
                    <a:pt x="1915055" y="392659"/>
                  </a:lnTo>
                  <a:cubicBezTo>
                    <a:pt x="1915055" y="402817"/>
                    <a:pt x="1911020" y="412558"/>
                    <a:pt x="1903837" y="419741"/>
                  </a:cubicBezTo>
                  <a:cubicBezTo>
                    <a:pt x="1896655" y="426924"/>
                    <a:pt x="1886913" y="430959"/>
                    <a:pt x="1876755" y="430959"/>
                  </a:cubicBezTo>
                  <a:lnTo>
                    <a:pt x="38300" y="430959"/>
                  </a:lnTo>
                  <a:cubicBezTo>
                    <a:pt x="28143" y="430959"/>
                    <a:pt x="18401" y="426924"/>
                    <a:pt x="11218" y="419741"/>
                  </a:cubicBezTo>
                  <a:cubicBezTo>
                    <a:pt x="4035" y="412558"/>
                    <a:pt x="0" y="402817"/>
                    <a:pt x="0" y="392659"/>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a:p>
          </p:txBody>
        </p:sp>
        <p:sp>
          <p:nvSpPr>
            <p:cNvPr id="8" name="TextBox 8"/>
            <p:cNvSpPr txBox="1"/>
            <p:nvPr/>
          </p:nvSpPr>
          <p:spPr>
            <a:xfrm>
              <a:off x="0" y="-38100"/>
              <a:ext cx="1915055" cy="469059"/>
            </a:xfrm>
            <a:prstGeom prst="rect">
              <a:avLst/>
            </a:prstGeom>
          </p:spPr>
          <p:txBody>
            <a:bodyPr lIns="29741" tIns="29741" rIns="29741" bIns="29741" rtlCol="0" anchor="ctr"/>
            <a:lstStyle/>
            <a:p>
              <a:pPr algn="ctr">
                <a:lnSpc>
                  <a:spcPts val="1400"/>
                </a:lnSpc>
                <a:spcBef>
                  <a:spcPct val="0"/>
                </a:spcBef>
              </a:pPr>
              <a:endParaRPr/>
            </a:p>
          </p:txBody>
        </p:sp>
      </p:grpSp>
      <p:grpSp>
        <p:nvGrpSpPr>
          <p:cNvPr id="9" name="Group 9"/>
          <p:cNvGrpSpPr/>
          <p:nvPr/>
        </p:nvGrpSpPr>
        <p:grpSpPr>
          <a:xfrm>
            <a:off x="1780812" y="2371184"/>
            <a:ext cx="1602673" cy="942972"/>
            <a:chOff x="0" y="0"/>
            <a:chExt cx="422103" cy="248355"/>
          </a:xfrm>
        </p:grpSpPr>
        <p:sp>
          <p:nvSpPr>
            <p:cNvPr id="10" name="Freeform 10"/>
            <p:cNvSpPr/>
            <p:nvPr/>
          </p:nvSpPr>
          <p:spPr>
            <a:xfrm>
              <a:off x="0" y="0"/>
              <a:ext cx="422103" cy="248355"/>
            </a:xfrm>
            <a:custGeom>
              <a:avLst/>
              <a:gdLst/>
              <a:ahLst/>
              <a:cxnLst/>
              <a:rect l="l" t="t" r="r" b="b"/>
              <a:pathLst>
                <a:path w="422103" h="248355">
                  <a:moveTo>
                    <a:pt x="120766" y="0"/>
                  </a:moveTo>
                  <a:lnTo>
                    <a:pt x="301337" y="0"/>
                  </a:lnTo>
                  <a:cubicBezTo>
                    <a:pt x="368034" y="0"/>
                    <a:pt x="422103" y="54069"/>
                    <a:pt x="422103" y="120766"/>
                  </a:cubicBezTo>
                  <a:lnTo>
                    <a:pt x="422103" y="127589"/>
                  </a:lnTo>
                  <a:cubicBezTo>
                    <a:pt x="422103" y="159618"/>
                    <a:pt x="409380" y="190335"/>
                    <a:pt x="386732" y="212983"/>
                  </a:cubicBezTo>
                  <a:cubicBezTo>
                    <a:pt x="364084" y="235631"/>
                    <a:pt x="333366" y="248355"/>
                    <a:pt x="301337" y="248355"/>
                  </a:cubicBezTo>
                  <a:lnTo>
                    <a:pt x="120766" y="248355"/>
                  </a:lnTo>
                  <a:cubicBezTo>
                    <a:pt x="54069" y="248355"/>
                    <a:pt x="0" y="194286"/>
                    <a:pt x="0" y="127589"/>
                  </a:cubicBezTo>
                  <a:lnTo>
                    <a:pt x="0" y="120766"/>
                  </a:lnTo>
                  <a:cubicBezTo>
                    <a:pt x="0" y="54069"/>
                    <a:pt x="54069" y="0"/>
                    <a:pt x="120766" y="0"/>
                  </a:cubicBezTo>
                  <a:close/>
                </a:path>
              </a:pathLst>
            </a:custGeom>
            <a:solidFill>
              <a:srgbClr val="FDBFD5"/>
            </a:solidFill>
            <a:ln cap="rnd">
              <a:noFill/>
              <a:prstDash val="solid"/>
              <a:round/>
            </a:ln>
          </p:spPr>
          <p:txBody>
            <a:bodyPr/>
            <a:lstStyle/>
            <a:p>
              <a:endParaRPr lang="en-US"/>
            </a:p>
          </p:txBody>
        </p:sp>
        <p:sp>
          <p:nvSpPr>
            <p:cNvPr id="11" name="TextBox 11"/>
            <p:cNvSpPr txBox="1"/>
            <p:nvPr/>
          </p:nvSpPr>
          <p:spPr>
            <a:xfrm>
              <a:off x="0" y="-66675"/>
              <a:ext cx="422103" cy="315030"/>
            </a:xfrm>
            <a:prstGeom prst="rect">
              <a:avLst/>
            </a:prstGeom>
          </p:spPr>
          <p:txBody>
            <a:bodyPr lIns="50800" tIns="50800" rIns="50800" bIns="50800" rtlCol="0" anchor="ctr"/>
            <a:lstStyle/>
            <a:p>
              <a:pPr algn="ctr">
                <a:lnSpc>
                  <a:spcPts val="5039"/>
                </a:lnSpc>
              </a:pPr>
              <a:r>
                <a:rPr lang="en-US" sz="3599" spc="212">
                  <a:solidFill>
                    <a:srgbClr val="393939"/>
                  </a:solidFill>
                  <a:latin typeface="Tropika"/>
                </a:rPr>
                <a:t>Goal 1</a:t>
              </a:r>
            </a:p>
          </p:txBody>
        </p:sp>
      </p:grpSp>
      <p:grpSp>
        <p:nvGrpSpPr>
          <p:cNvPr id="12" name="Group 12"/>
          <p:cNvGrpSpPr/>
          <p:nvPr/>
        </p:nvGrpSpPr>
        <p:grpSpPr>
          <a:xfrm>
            <a:off x="1545788" y="4601856"/>
            <a:ext cx="9904702" cy="2266026"/>
            <a:chOff x="0" y="0"/>
            <a:chExt cx="1915055" cy="438132"/>
          </a:xfrm>
        </p:grpSpPr>
        <p:sp>
          <p:nvSpPr>
            <p:cNvPr id="13" name="Freeform 13"/>
            <p:cNvSpPr/>
            <p:nvPr/>
          </p:nvSpPr>
          <p:spPr>
            <a:xfrm>
              <a:off x="0" y="0"/>
              <a:ext cx="1915055" cy="438132"/>
            </a:xfrm>
            <a:custGeom>
              <a:avLst/>
              <a:gdLst/>
              <a:ahLst/>
              <a:cxnLst/>
              <a:rect l="l" t="t" r="r" b="b"/>
              <a:pathLst>
                <a:path w="1915055" h="438132">
                  <a:moveTo>
                    <a:pt x="38300" y="0"/>
                  </a:moveTo>
                  <a:lnTo>
                    <a:pt x="1876755" y="0"/>
                  </a:lnTo>
                  <a:cubicBezTo>
                    <a:pt x="1886913" y="0"/>
                    <a:pt x="1896655" y="4035"/>
                    <a:pt x="1903837" y="11218"/>
                  </a:cubicBezTo>
                  <a:cubicBezTo>
                    <a:pt x="1911020" y="18401"/>
                    <a:pt x="1915055" y="28143"/>
                    <a:pt x="1915055" y="38300"/>
                  </a:cubicBezTo>
                  <a:lnTo>
                    <a:pt x="1915055" y="399831"/>
                  </a:lnTo>
                  <a:cubicBezTo>
                    <a:pt x="1915055" y="409989"/>
                    <a:pt x="1911020" y="419731"/>
                    <a:pt x="1903837" y="426914"/>
                  </a:cubicBezTo>
                  <a:cubicBezTo>
                    <a:pt x="1896655" y="434097"/>
                    <a:pt x="1886913" y="438132"/>
                    <a:pt x="1876755" y="438132"/>
                  </a:cubicBezTo>
                  <a:lnTo>
                    <a:pt x="38300" y="438132"/>
                  </a:lnTo>
                  <a:cubicBezTo>
                    <a:pt x="28143" y="438132"/>
                    <a:pt x="18401" y="434097"/>
                    <a:pt x="11218" y="426914"/>
                  </a:cubicBezTo>
                  <a:cubicBezTo>
                    <a:pt x="4035" y="419731"/>
                    <a:pt x="0" y="409989"/>
                    <a:pt x="0" y="399831"/>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a:p>
          </p:txBody>
        </p:sp>
        <p:sp>
          <p:nvSpPr>
            <p:cNvPr id="14" name="TextBox 14"/>
            <p:cNvSpPr txBox="1"/>
            <p:nvPr/>
          </p:nvSpPr>
          <p:spPr>
            <a:xfrm>
              <a:off x="0" y="-38100"/>
              <a:ext cx="1915055" cy="476232"/>
            </a:xfrm>
            <a:prstGeom prst="rect">
              <a:avLst/>
            </a:prstGeom>
          </p:spPr>
          <p:txBody>
            <a:bodyPr lIns="29741" tIns="29741" rIns="29741" bIns="29741" rtlCol="0" anchor="ctr"/>
            <a:lstStyle/>
            <a:p>
              <a:pPr algn="ctr">
                <a:lnSpc>
                  <a:spcPts val="1400"/>
                </a:lnSpc>
                <a:spcBef>
                  <a:spcPct val="0"/>
                </a:spcBef>
              </a:pPr>
              <a:endParaRPr/>
            </a:p>
          </p:txBody>
        </p:sp>
      </p:grpSp>
      <p:grpSp>
        <p:nvGrpSpPr>
          <p:cNvPr id="15" name="Group 15"/>
          <p:cNvGrpSpPr/>
          <p:nvPr/>
        </p:nvGrpSpPr>
        <p:grpSpPr>
          <a:xfrm>
            <a:off x="1780812" y="4836714"/>
            <a:ext cx="1467094" cy="942972"/>
            <a:chOff x="0" y="0"/>
            <a:chExt cx="386395" cy="248355"/>
          </a:xfrm>
        </p:grpSpPr>
        <p:sp>
          <p:nvSpPr>
            <p:cNvPr id="16" name="Freeform 16"/>
            <p:cNvSpPr/>
            <p:nvPr/>
          </p:nvSpPr>
          <p:spPr>
            <a:xfrm>
              <a:off x="0" y="0"/>
              <a:ext cx="386395" cy="248355"/>
            </a:xfrm>
            <a:custGeom>
              <a:avLst/>
              <a:gdLst/>
              <a:ahLst/>
              <a:cxnLst/>
              <a:rect l="l" t="t" r="r" b="b"/>
              <a:pathLst>
                <a:path w="386395" h="248355">
                  <a:moveTo>
                    <a:pt x="124177" y="0"/>
                  </a:moveTo>
                  <a:lnTo>
                    <a:pt x="262218" y="0"/>
                  </a:lnTo>
                  <a:cubicBezTo>
                    <a:pt x="330799" y="0"/>
                    <a:pt x="386395" y="55596"/>
                    <a:pt x="386395" y="124177"/>
                  </a:cubicBezTo>
                  <a:lnTo>
                    <a:pt x="386395" y="124177"/>
                  </a:lnTo>
                  <a:cubicBezTo>
                    <a:pt x="386395" y="192759"/>
                    <a:pt x="330799" y="248355"/>
                    <a:pt x="262218" y="248355"/>
                  </a:cubicBezTo>
                  <a:lnTo>
                    <a:pt x="124177" y="248355"/>
                  </a:lnTo>
                  <a:cubicBezTo>
                    <a:pt x="55596" y="248355"/>
                    <a:pt x="0" y="192759"/>
                    <a:pt x="0" y="124177"/>
                  </a:cubicBezTo>
                  <a:lnTo>
                    <a:pt x="0" y="124177"/>
                  </a:lnTo>
                  <a:cubicBezTo>
                    <a:pt x="0" y="55596"/>
                    <a:pt x="55596" y="0"/>
                    <a:pt x="124177" y="0"/>
                  </a:cubicBezTo>
                  <a:close/>
                </a:path>
              </a:pathLst>
            </a:custGeom>
            <a:solidFill>
              <a:srgbClr val="FDBFD5"/>
            </a:solidFill>
            <a:ln cap="rnd">
              <a:noFill/>
              <a:prstDash val="solid"/>
              <a:round/>
            </a:ln>
          </p:spPr>
          <p:txBody>
            <a:bodyPr/>
            <a:lstStyle/>
            <a:p>
              <a:endParaRPr lang="en-US"/>
            </a:p>
          </p:txBody>
        </p:sp>
        <p:sp>
          <p:nvSpPr>
            <p:cNvPr id="17" name="TextBox 17"/>
            <p:cNvSpPr txBox="1"/>
            <p:nvPr/>
          </p:nvSpPr>
          <p:spPr>
            <a:xfrm>
              <a:off x="0" y="-66675"/>
              <a:ext cx="386395" cy="315030"/>
            </a:xfrm>
            <a:prstGeom prst="rect">
              <a:avLst/>
            </a:prstGeom>
          </p:spPr>
          <p:txBody>
            <a:bodyPr lIns="50800" tIns="50800" rIns="50800" bIns="50800" rtlCol="0" anchor="ctr"/>
            <a:lstStyle/>
            <a:p>
              <a:pPr algn="ctr">
                <a:lnSpc>
                  <a:spcPts val="5039"/>
                </a:lnSpc>
              </a:pPr>
              <a:r>
                <a:rPr lang="en-US" sz="3599" spc="212">
                  <a:solidFill>
                    <a:srgbClr val="393939"/>
                  </a:solidFill>
                  <a:latin typeface="Tropika"/>
                </a:rPr>
                <a:t>Goal 2</a:t>
              </a:r>
            </a:p>
          </p:txBody>
        </p:sp>
      </p:grpSp>
      <p:grpSp>
        <p:nvGrpSpPr>
          <p:cNvPr id="18" name="Group 18"/>
          <p:cNvGrpSpPr/>
          <p:nvPr/>
        </p:nvGrpSpPr>
        <p:grpSpPr>
          <a:xfrm>
            <a:off x="1545788" y="7172682"/>
            <a:ext cx="9904702" cy="2113839"/>
            <a:chOff x="0" y="0"/>
            <a:chExt cx="1915055" cy="408707"/>
          </a:xfrm>
        </p:grpSpPr>
        <p:sp>
          <p:nvSpPr>
            <p:cNvPr id="19" name="Freeform 19"/>
            <p:cNvSpPr/>
            <p:nvPr/>
          </p:nvSpPr>
          <p:spPr>
            <a:xfrm>
              <a:off x="0" y="0"/>
              <a:ext cx="1915055" cy="408707"/>
            </a:xfrm>
            <a:custGeom>
              <a:avLst/>
              <a:gdLst/>
              <a:ahLst/>
              <a:cxnLst/>
              <a:rect l="l" t="t" r="r" b="b"/>
              <a:pathLst>
                <a:path w="1915055" h="408707">
                  <a:moveTo>
                    <a:pt x="38300" y="0"/>
                  </a:moveTo>
                  <a:lnTo>
                    <a:pt x="1876755" y="0"/>
                  </a:lnTo>
                  <a:cubicBezTo>
                    <a:pt x="1886913" y="0"/>
                    <a:pt x="1896655" y="4035"/>
                    <a:pt x="1903837" y="11218"/>
                  </a:cubicBezTo>
                  <a:cubicBezTo>
                    <a:pt x="1911020" y="18401"/>
                    <a:pt x="1915055" y="28143"/>
                    <a:pt x="1915055" y="38300"/>
                  </a:cubicBezTo>
                  <a:lnTo>
                    <a:pt x="1915055" y="370406"/>
                  </a:lnTo>
                  <a:cubicBezTo>
                    <a:pt x="1915055" y="380564"/>
                    <a:pt x="1911020" y="390306"/>
                    <a:pt x="1903837" y="397489"/>
                  </a:cubicBezTo>
                  <a:cubicBezTo>
                    <a:pt x="1896655" y="404672"/>
                    <a:pt x="1886913" y="408707"/>
                    <a:pt x="1876755" y="408707"/>
                  </a:cubicBezTo>
                  <a:lnTo>
                    <a:pt x="38300" y="408707"/>
                  </a:lnTo>
                  <a:cubicBezTo>
                    <a:pt x="28143" y="408707"/>
                    <a:pt x="18401" y="404672"/>
                    <a:pt x="11218" y="397489"/>
                  </a:cubicBezTo>
                  <a:cubicBezTo>
                    <a:pt x="4035" y="390306"/>
                    <a:pt x="0" y="380564"/>
                    <a:pt x="0" y="370406"/>
                  </a:cubicBezTo>
                  <a:lnTo>
                    <a:pt x="0" y="38300"/>
                  </a:lnTo>
                  <a:cubicBezTo>
                    <a:pt x="0" y="28143"/>
                    <a:pt x="4035" y="18401"/>
                    <a:pt x="11218" y="11218"/>
                  </a:cubicBezTo>
                  <a:cubicBezTo>
                    <a:pt x="18401" y="4035"/>
                    <a:pt x="28143" y="0"/>
                    <a:pt x="38300" y="0"/>
                  </a:cubicBezTo>
                  <a:close/>
                </a:path>
              </a:pathLst>
            </a:custGeom>
            <a:solidFill>
              <a:srgbClr val="FDF1E8"/>
            </a:solidFill>
            <a:ln w="95250" cap="rnd">
              <a:solidFill>
                <a:srgbClr val="984E11"/>
              </a:solidFill>
              <a:prstDash val="solid"/>
              <a:round/>
            </a:ln>
          </p:spPr>
          <p:txBody>
            <a:bodyPr/>
            <a:lstStyle/>
            <a:p>
              <a:endParaRPr lang="en-US"/>
            </a:p>
          </p:txBody>
        </p:sp>
        <p:sp>
          <p:nvSpPr>
            <p:cNvPr id="20" name="TextBox 20"/>
            <p:cNvSpPr txBox="1"/>
            <p:nvPr/>
          </p:nvSpPr>
          <p:spPr>
            <a:xfrm>
              <a:off x="0" y="-38100"/>
              <a:ext cx="1915055" cy="446807"/>
            </a:xfrm>
            <a:prstGeom prst="rect">
              <a:avLst/>
            </a:prstGeom>
          </p:spPr>
          <p:txBody>
            <a:bodyPr lIns="29741" tIns="29741" rIns="29741" bIns="29741" rtlCol="0" anchor="ctr"/>
            <a:lstStyle/>
            <a:p>
              <a:pPr algn="ctr">
                <a:lnSpc>
                  <a:spcPts val="1400"/>
                </a:lnSpc>
                <a:spcBef>
                  <a:spcPct val="0"/>
                </a:spcBef>
              </a:pPr>
              <a:endParaRPr/>
            </a:p>
          </p:txBody>
        </p:sp>
      </p:grpSp>
      <p:grpSp>
        <p:nvGrpSpPr>
          <p:cNvPr id="21" name="Group 21"/>
          <p:cNvGrpSpPr/>
          <p:nvPr/>
        </p:nvGrpSpPr>
        <p:grpSpPr>
          <a:xfrm>
            <a:off x="1780812" y="7410807"/>
            <a:ext cx="1331516" cy="942972"/>
            <a:chOff x="0" y="0"/>
            <a:chExt cx="350687" cy="248355"/>
          </a:xfrm>
        </p:grpSpPr>
        <p:sp>
          <p:nvSpPr>
            <p:cNvPr id="22" name="Freeform 22"/>
            <p:cNvSpPr/>
            <p:nvPr/>
          </p:nvSpPr>
          <p:spPr>
            <a:xfrm>
              <a:off x="0" y="0"/>
              <a:ext cx="350687" cy="248355"/>
            </a:xfrm>
            <a:custGeom>
              <a:avLst/>
              <a:gdLst/>
              <a:ahLst/>
              <a:cxnLst/>
              <a:rect l="l" t="t" r="r" b="b"/>
              <a:pathLst>
                <a:path w="350687" h="248355">
                  <a:moveTo>
                    <a:pt x="124177" y="0"/>
                  </a:moveTo>
                  <a:lnTo>
                    <a:pt x="226510" y="0"/>
                  </a:lnTo>
                  <a:cubicBezTo>
                    <a:pt x="259444" y="0"/>
                    <a:pt x="291029" y="13083"/>
                    <a:pt x="314317" y="36371"/>
                  </a:cubicBezTo>
                  <a:cubicBezTo>
                    <a:pt x="337604" y="59659"/>
                    <a:pt x="350687" y="91244"/>
                    <a:pt x="350687" y="124177"/>
                  </a:cubicBezTo>
                  <a:lnTo>
                    <a:pt x="350687" y="124177"/>
                  </a:lnTo>
                  <a:cubicBezTo>
                    <a:pt x="350687" y="192759"/>
                    <a:pt x="295091" y="248355"/>
                    <a:pt x="226510" y="248355"/>
                  </a:cubicBezTo>
                  <a:lnTo>
                    <a:pt x="124177" y="248355"/>
                  </a:lnTo>
                  <a:cubicBezTo>
                    <a:pt x="55596" y="248355"/>
                    <a:pt x="0" y="192759"/>
                    <a:pt x="0" y="124177"/>
                  </a:cubicBezTo>
                  <a:lnTo>
                    <a:pt x="0" y="124177"/>
                  </a:lnTo>
                  <a:cubicBezTo>
                    <a:pt x="0" y="55596"/>
                    <a:pt x="55596" y="0"/>
                    <a:pt x="124177" y="0"/>
                  </a:cubicBezTo>
                  <a:close/>
                </a:path>
              </a:pathLst>
            </a:custGeom>
            <a:solidFill>
              <a:srgbClr val="FDBFD5"/>
            </a:solidFill>
            <a:ln cap="rnd">
              <a:noFill/>
              <a:prstDash val="solid"/>
              <a:round/>
            </a:ln>
          </p:spPr>
          <p:txBody>
            <a:bodyPr/>
            <a:lstStyle/>
            <a:p>
              <a:endParaRPr lang="en-US"/>
            </a:p>
          </p:txBody>
        </p:sp>
        <p:sp>
          <p:nvSpPr>
            <p:cNvPr id="23" name="TextBox 23"/>
            <p:cNvSpPr txBox="1"/>
            <p:nvPr/>
          </p:nvSpPr>
          <p:spPr>
            <a:xfrm>
              <a:off x="0" y="-66675"/>
              <a:ext cx="350687" cy="315030"/>
            </a:xfrm>
            <a:prstGeom prst="rect">
              <a:avLst/>
            </a:prstGeom>
          </p:spPr>
          <p:txBody>
            <a:bodyPr lIns="50800" tIns="50800" rIns="50800" bIns="50800" rtlCol="0" anchor="ctr"/>
            <a:lstStyle/>
            <a:p>
              <a:pPr algn="ctr">
                <a:lnSpc>
                  <a:spcPts val="5039"/>
                </a:lnSpc>
              </a:pPr>
              <a:r>
                <a:rPr lang="en-US" sz="3599" spc="212">
                  <a:solidFill>
                    <a:srgbClr val="393939"/>
                  </a:solidFill>
                  <a:latin typeface="Tropika"/>
                </a:rPr>
                <a:t>Goal 3</a:t>
              </a:r>
            </a:p>
          </p:txBody>
        </p:sp>
      </p:grpSp>
      <p:grpSp>
        <p:nvGrpSpPr>
          <p:cNvPr id="24" name="Group 24"/>
          <p:cNvGrpSpPr/>
          <p:nvPr/>
        </p:nvGrpSpPr>
        <p:grpSpPr>
          <a:xfrm>
            <a:off x="4479976" y="815483"/>
            <a:ext cx="9384505" cy="1263646"/>
            <a:chOff x="0" y="0"/>
            <a:chExt cx="2471639" cy="332812"/>
          </a:xfrm>
        </p:grpSpPr>
        <p:sp>
          <p:nvSpPr>
            <p:cNvPr id="25" name="Freeform 25"/>
            <p:cNvSpPr/>
            <p:nvPr/>
          </p:nvSpPr>
          <p:spPr>
            <a:xfrm>
              <a:off x="0" y="0"/>
              <a:ext cx="2471639" cy="332812"/>
            </a:xfrm>
            <a:custGeom>
              <a:avLst/>
              <a:gdLst/>
              <a:ahLst/>
              <a:cxnLst/>
              <a:rect l="l" t="t" r="r" b="b"/>
              <a:pathLst>
                <a:path w="2471639" h="332812">
                  <a:moveTo>
                    <a:pt x="20624" y="0"/>
                  </a:moveTo>
                  <a:lnTo>
                    <a:pt x="2451015" y="0"/>
                  </a:lnTo>
                  <a:cubicBezTo>
                    <a:pt x="2462406" y="0"/>
                    <a:pt x="2471639" y="9234"/>
                    <a:pt x="2471639" y="20624"/>
                  </a:cubicBezTo>
                  <a:lnTo>
                    <a:pt x="2471639" y="312188"/>
                  </a:lnTo>
                  <a:cubicBezTo>
                    <a:pt x="2471639" y="317658"/>
                    <a:pt x="2469466" y="322904"/>
                    <a:pt x="2465599" y="326771"/>
                  </a:cubicBezTo>
                  <a:cubicBezTo>
                    <a:pt x="2461731" y="330639"/>
                    <a:pt x="2456485" y="332812"/>
                    <a:pt x="2451015" y="332812"/>
                  </a:cubicBezTo>
                  <a:lnTo>
                    <a:pt x="20624" y="332812"/>
                  </a:lnTo>
                  <a:cubicBezTo>
                    <a:pt x="15154" y="332812"/>
                    <a:pt x="9908" y="330639"/>
                    <a:pt x="6041" y="326771"/>
                  </a:cubicBezTo>
                  <a:cubicBezTo>
                    <a:pt x="2173" y="322904"/>
                    <a:pt x="0" y="317658"/>
                    <a:pt x="0" y="312188"/>
                  </a:cubicBezTo>
                  <a:lnTo>
                    <a:pt x="0" y="20624"/>
                  </a:lnTo>
                  <a:cubicBezTo>
                    <a:pt x="0" y="15154"/>
                    <a:pt x="2173" y="9908"/>
                    <a:pt x="6041" y="6041"/>
                  </a:cubicBezTo>
                  <a:cubicBezTo>
                    <a:pt x="9908" y="2173"/>
                    <a:pt x="15154" y="0"/>
                    <a:pt x="20624" y="0"/>
                  </a:cubicBezTo>
                  <a:close/>
                </a:path>
              </a:pathLst>
            </a:custGeom>
            <a:solidFill>
              <a:srgbClr val="FFA030"/>
            </a:solidFill>
            <a:ln w="76200" cap="rnd">
              <a:solidFill>
                <a:srgbClr val="984E11"/>
              </a:solidFill>
              <a:prstDash val="solid"/>
              <a:round/>
            </a:ln>
          </p:spPr>
          <p:txBody>
            <a:bodyPr/>
            <a:lstStyle/>
            <a:p>
              <a:endParaRPr lang="en-US"/>
            </a:p>
          </p:txBody>
        </p:sp>
        <p:sp>
          <p:nvSpPr>
            <p:cNvPr id="26" name="TextBox 26"/>
            <p:cNvSpPr txBox="1"/>
            <p:nvPr/>
          </p:nvSpPr>
          <p:spPr>
            <a:xfrm>
              <a:off x="0" y="-85725"/>
              <a:ext cx="2471639" cy="418537"/>
            </a:xfrm>
            <a:prstGeom prst="rect">
              <a:avLst/>
            </a:prstGeom>
          </p:spPr>
          <p:txBody>
            <a:bodyPr lIns="50800" tIns="50800" rIns="50800" bIns="50800" rtlCol="0" anchor="ctr"/>
            <a:lstStyle/>
            <a:p>
              <a:pPr algn="ctr">
                <a:lnSpc>
                  <a:spcPts val="6019"/>
                </a:lnSpc>
              </a:pPr>
              <a:r>
                <a:rPr lang="en-US" sz="4299" spc="253">
                  <a:solidFill>
                    <a:srgbClr val="FFFFFF"/>
                  </a:solidFill>
                  <a:latin typeface="Tropika"/>
                </a:rPr>
                <a:t>CLASS GOALS</a:t>
              </a:r>
            </a:p>
          </p:txBody>
        </p:sp>
      </p:grpSp>
      <p:sp>
        <p:nvSpPr>
          <p:cNvPr id="28" name="TextBox 28"/>
          <p:cNvSpPr txBox="1"/>
          <p:nvPr/>
        </p:nvSpPr>
        <p:spPr>
          <a:xfrm>
            <a:off x="1545788" y="3323330"/>
            <a:ext cx="9258864" cy="973726"/>
          </a:xfrm>
          <a:prstGeom prst="rect">
            <a:avLst/>
          </a:prstGeom>
        </p:spPr>
        <p:txBody>
          <a:bodyPr lIns="0" tIns="0" rIns="0" bIns="0" rtlCol="0" anchor="t">
            <a:spAutoFit/>
          </a:bodyPr>
          <a:lstStyle/>
          <a:p>
            <a:pPr marL="570709" lvl="1" indent="-285355">
              <a:lnSpc>
                <a:spcPts val="3700"/>
              </a:lnSpc>
              <a:buFont typeface="Arial"/>
              <a:buChar char="•"/>
            </a:pPr>
            <a:r>
              <a:rPr lang="en-US" sz="2643" spc="-84" dirty="0">
                <a:solidFill>
                  <a:srgbClr val="763B0A"/>
                </a:solidFill>
                <a:latin typeface="มอนตี้ Bold"/>
              </a:rPr>
              <a:t>Distinguish key individuals and describe their beliefs that contribute to the foundations of REBT </a:t>
            </a:r>
          </a:p>
        </p:txBody>
      </p:sp>
      <p:sp>
        <p:nvSpPr>
          <p:cNvPr id="29" name="TextBox 29"/>
          <p:cNvSpPr txBox="1"/>
          <p:nvPr/>
        </p:nvSpPr>
        <p:spPr>
          <a:xfrm>
            <a:off x="1545788" y="5779686"/>
            <a:ext cx="9669678" cy="907407"/>
          </a:xfrm>
          <a:prstGeom prst="rect">
            <a:avLst/>
          </a:prstGeom>
        </p:spPr>
        <p:txBody>
          <a:bodyPr lIns="0" tIns="0" rIns="0" bIns="0" rtlCol="0" anchor="t">
            <a:spAutoFit/>
          </a:bodyPr>
          <a:lstStyle/>
          <a:p>
            <a:pPr marL="539321" lvl="1" indent="-269660">
              <a:lnSpc>
                <a:spcPts val="3497"/>
              </a:lnSpc>
              <a:buFont typeface="Arial"/>
              <a:buChar char="•"/>
            </a:pPr>
            <a:r>
              <a:rPr lang="en-US" sz="2498" spc="-79" dirty="0">
                <a:solidFill>
                  <a:srgbClr val="763B0A"/>
                </a:solidFill>
                <a:latin typeface="มอนตี้ Bold"/>
              </a:rPr>
              <a:t>·Gain an understanding and rationalize theoretical ideas and therapeutic techniques used in REBT</a:t>
            </a:r>
          </a:p>
        </p:txBody>
      </p:sp>
      <p:sp>
        <p:nvSpPr>
          <p:cNvPr id="30" name="TextBox 30"/>
          <p:cNvSpPr txBox="1"/>
          <p:nvPr/>
        </p:nvSpPr>
        <p:spPr>
          <a:xfrm>
            <a:off x="1545788" y="8353779"/>
            <a:ext cx="10035320" cy="1333589"/>
          </a:xfrm>
          <a:prstGeom prst="rect">
            <a:avLst/>
          </a:prstGeom>
        </p:spPr>
        <p:txBody>
          <a:bodyPr lIns="0" tIns="0" rIns="0" bIns="0" rtlCol="0" anchor="t">
            <a:spAutoFit/>
          </a:bodyPr>
          <a:lstStyle/>
          <a:p>
            <a:pPr marL="534306" lvl="1" indent="-267153">
              <a:lnSpc>
                <a:spcPts val="3464"/>
              </a:lnSpc>
              <a:buFont typeface="Arial"/>
              <a:buChar char="•"/>
            </a:pPr>
            <a:r>
              <a:rPr lang="en-US" sz="2474" spc="-79">
                <a:solidFill>
                  <a:srgbClr val="763B0A"/>
                </a:solidFill>
                <a:latin typeface="มอนตี้ Bold"/>
              </a:rPr>
              <a:t>Examine possible limitations of REBT with diverse populations and settings      </a:t>
            </a:r>
          </a:p>
          <a:p>
            <a:pPr>
              <a:lnSpc>
                <a:spcPts val="3464"/>
              </a:lnSpc>
            </a:pPr>
            <a:endParaRPr lang="en-US" sz="2474" spc="-79">
              <a:solidFill>
                <a:srgbClr val="763B0A"/>
              </a:solidFill>
              <a:latin typeface="มอนตี้ Bold"/>
            </a:endParaRPr>
          </a:p>
        </p:txBody>
      </p:sp>
      <p:pic>
        <p:nvPicPr>
          <p:cNvPr id="4100" name="Picture 4" descr="we-did-it-celebration-meme | VMO">
            <a:extLst>
              <a:ext uri="{FF2B5EF4-FFF2-40B4-BE49-F238E27FC236}">
                <a16:creationId xmlns:a16="http://schemas.microsoft.com/office/drawing/2014/main" id="{F262EE35-D07C-C11D-5188-F970429AFA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81108" y="4008010"/>
            <a:ext cx="5409225" cy="30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25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352292" y="-5006545"/>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552149" y="1028700"/>
            <a:ext cx="15183701" cy="8229600"/>
            <a:chOff x="0" y="0"/>
            <a:chExt cx="2935740" cy="1591178"/>
          </a:xfrm>
        </p:grpSpPr>
        <p:sp>
          <p:nvSpPr>
            <p:cNvPr id="4" name="Freeform 4"/>
            <p:cNvSpPr/>
            <p:nvPr/>
          </p:nvSpPr>
          <p:spPr>
            <a:xfrm>
              <a:off x="0" y="0"/>
              <a:ext cx="2935740" cy="1591178"/>
            </a:xfrm>
            <a:custGeom>
              <a:avLst/>
              <a:gdLst/>
              <a:ahLst/>
              <a:cxnLst/>
              <a:rect l="l" t="t" r="r" b="b"/>
              <a:pathLst>
                <a:path w="2935740" h="1591178">
                  <a:moveTo>
                    <a:pt x="24984" y="0"/>
                  </a:moveTo>
                  <a:lnTo>
                    <a:pt x="2910756" y="0"/>
                  </a:lnTo>
                  <a:cubicBezTo>
                    <a:pt x="2924554" y="0"/>
                    <a:pt x="2935740" y="11186"/>
                    <a:pt x="2935740" y="24984"/>
                  </a:cubicBezTo>
                  <a:lnTo>
                    <a:pt x="2935740" y="1566193"/>
                  </a:lnTo>
                  <a:cubicBezTo>
                    <a:pt x="2935740" y="1572820"/>
                    <a:pt x="2933108" y="1579174"/>
                    <a:pt x="2928422" y="1583860"/>
                  </a:cubicBezTo>
                  <a:cubicBezTo>
                    <a:pt x="2923737" y="1588545"/>
                    <a:pt x="2917382" y="1591178"/>
                    <a:pt x="2910756" y="1591178"/>
                  </a:cubicBezTo>
                  <a:lnTo>
                    <a:pt x="24984" y="1591178"/>
                  </a:lnTo>
                  <a:cubicBezTo>
                    <a:pt x="11186" y="1591178"/>
                    <a:pt x="0" y="1579992"/>
                    <a:pt x="0" y="1566193"/>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629278"/>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6819898" y="-40320"/>
            <a:ext cx="4648199" cy="1793633"/>
          </a:xfrm>
          <a:prstGeom prst="rect">
            <a:avLst/>
          </a:prstGeom>
        </p:spPr>
        <p:txBody>
          <a:bodyPr wrap="square" lIns="0" tIns="0" rIns="0" bIns="0" rtlCol="0" anchor="t">
            <a:spAutoFit/>
          </a:bodyPr>
          <a:lstStyle/>
          <a:p>
            <a:pPr algn="ctr">
              <a:lnSpc>
                <a:spcPts val="17369"/>
              </a:lnSpc>
            </a:pPr>
            <a:r>
              <a:rPr lang="en-US" sz="4000" spc="496" dirty="0">
                <a:solidFill>
                  <a:srgbClr val="FAB30C"/>
                </a:solidFill>
                <a:latin typeface="Lucky Bones"/>
              </a:rPr>
              <a:t>References</a:t>
            </a:r>
          </a:p>
        </p:txBody>
      </p:sp>
      <p:sp>
        <p:nvSpPr>
          <p:cNvPr id="7" name="TextBox 7"/>
          <p:cNvSpPr txBox="1"/>
          <p:nvPr/>
        </p:nvSpPr>
        <p:spPr>
          <a:xfrm>
            <a:off x="3032357" y="3470458"/>
            <a:ext cx="10934328" cy="1731243"/>
          </a:xfrm>
          <a:prstGeom prst="rect">
            <a:avLst/>
          </a:prstGeom>
        </p:spPr>
        <p:txBody>
          <a:bodyPr lIns="0" tIns="0" rIns="0" bIns="0" rtlCol="0" anchor="t">
            <a:spAutoFit/>
          </a:bodyPr>
          <a:lstStyle/>
          <a:p>
            <a:pPr algn="ctr">
              <a:lnSpc>
                <a:spcPts val="4527"/>
              </a:lnSpc>
            </a:pPr>
            <a:endParaRPr lang="en-US" sz="3600" dirty="0">
              <a:hlinkClick r:id="rId4"/>
            </a:endParaRPr>
          </a:p>
          <a:p>
            <a:pPr marL="742950" indent="-742950" algn="ctr">
              <a:lnSpc>
                <a:spcPts val="4527"/>
              </a:lnSpc>
              <a:buAutoNum type="arabicPeriod"/>
            </a:pPr>
            <a:endParaRPr lang="en-US" sz="3600" dirty="0"/>
          </a:p>
          <a:p>
            <a:pPr algn="ctr">
              <a:lnSpc>
                <a:spcPts val="4527"/>
              </a:lnSpc>
            </a:pPr>
            <a:endParaRPr lang="en-US" sz="3233" spc="-103" dirty="0">
              <a:solidFill>
                <a:srgbClr val="763B0A"/>
              </a:solidFill>
              <a:latin typeface="มอนตี้ Bold"/>
            </a:endParaRPr>
          </a:p>
        </p:txBody>
      </p:sp>
      <p:sp>
        <p:nvSpPr>
          <p:cNvPr id="8" name="Freeform 8"/>
          <p:cNvSpPr/>
          <p:nvPr/>
        </p:nvSpPr>
        <p:spPr>
          <a:xfrm>
            <a:off x="14510917" y="6172188"/>
            <a:ext cx="2748383" cy="4718253"/>
          </a:xfrm>
          <a:custGeom>
            <a:avLst/>
            <a:gdLst/>
            <a:ahLst/>
            <a:cxnLst/>
            <a:rect l="l" t="t" r="r" b="b"/>
            <a:pathLst>
              <a:path w="2748383" h="4718253">
                <a:moveTo>
                  <a:pt x="0" y="0"/>
                </a:moveTo>
                <a:lnTo>
                  <a:pt x="2748383" y="0"/>
                </a:lnTo>
                <a:lnTo>
                  <a:pt x="2748383" y="4718254"/>
                </a:lnTo>
                <a:lnTo>
                  <a:pt x="0" y="47182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14905450" y="1840899"/>
            <a:ext cx="1848285" cy="1848285"/>
          </a:xfrm>
          <a:custGeom>
            <a:avLst/>
            <a:gdLst/>
            <a:ahLst/>
            <a:cxnLst/>
            <a:rect l="l" t="t" r="r" b="b"/>
            <a:pathLst>
              <a:path w="1848285" h="1848285">
                <a:moveTo>
                  <a:pt x="0" y="0"/>
                </a:moveTo>
                <a:lnTo>
                  <a:pt x="1848284" y="0"/>
                </a:lnTo>
                <a:lnTo>
                  <a:pt x="1848284" y="1848284"/>
                </a:lnTo>
                <a:lnTo>
                  <a:pt x="0" y="184828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14314283" y="1287125"/>
            <a:ext cx="1182333" cy="1182333"/>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97AF6A01-B5BE-D817-FD4D-629C96D6699A}"/>
              </a:ext>
            </a:extLst>
          </p:cNvPr>
          <p:cNvSpPr txBox="1"/>
          <p:nvPr/>
        </p:nvSpPr>
        <p:spPr>
          <a:xfrm>
            <a:off x="1832262" y="1878291"/>
            <a:ext cx="14623472" cy="8956298"/>
          </a:xfrm>
          <a:prstGeom prst="rect">
            <a:avLst/>
          </a:prstGeom>
          <a:noFill/>
        </p:spPr>
        <p:txBody>
          <a:bodyPr wrap="square">
            <a:spAutoFit/>
          </a:bodyPr>
          <a:lstStyle/>
          <a:p>
            <a:pPr marL="342900" indent="-342900">
              <a:buAutoNum type="alphaUcPeriod"/>
            </a:pPr>
            <a:r>
              <a:rPr lang="en-US" sz="1400" dirty="0" err="1">
                <a:effectLst/>
                <a:ea typeface="Aptos" panose="020B0004020202020204" pitchFamily="34" charset="0"/>
                <a:cs typeface="Aptos" panose="020B0004020202020204" pitchFamily="34" charset="0"/>
              </a:rPr>
              <a:t>Dichoso</a:t>
            </a:r>
            <a:r>
              <a:rPr lang="en-US" sz="1400" dirty="0">
                <a:effectLst/>
                <a:ea typeface="Aptos" panose="020B0004020202020204" pitchFamily="34" charset="0"/>
                <a:cs typeface="Aptos" panose="020B0004020202020204" pitchFamily="34" charset="0"/>
              </a:rPr>
              <a:t>, K., &amp; M. </a:t>
            </a:r>
            <a:r>
              <a:rPr lang="en-US" sz="1400" dirty="0" err="1">
                <a:effectLst/>
                <a:ea typeface="Aptos" panose="020B0004020202020204" pitchFamily="34" charset="0"/>
                <a:cs typeface="Aptos" panose="020B0004020202020204" pitchFamily="34" charset="0"/>
              </a:rPr>
              <a:t>Maitim</a:t>
            </a:r>
            <a:r>
              <a:rPr lang="en-US" sz="1400" dirty="0">
                <a:effectLst/>
                <a:ea typeface="Aptos" panose="020B0004020202020204" pitchFamily="34" charset="0"/>
                <a:cs typeface="Aptos" panose="020B0004020202020204" pitchFamily="34" charset="0"/>
              </a:rPr>
              <a:t>, A. (2017, March 30). Rational Emotive Behavior Therapy By: Albert Ellis [Slide show]. </a:t>
            </a:r>
            <a:r>
              <a:rPr lang="en-US" sz="1400" u="sng" dirty="0">
                <a:solidFill>
                  <a:srgbClr val="0000FF"/>
                </a:solidFill>
                <a:effectLst/>
                <a:ea typeface="Aptos" panose="020B0004020202020204" pitchFamily="34" charset="0"/>
                <a:cs typeface="Aptos" panose="020B0004020202020204" pitchFamily="34" charset="0"/>
                <a:hlinkClick r:id="rId9"/>
              </a:rPr>
              <a:t>https://www.slideshare.net/MaKristinaAmbaganDic/rational-emotive-behavior-therapy-74023898</a:t>
            </a:r>
            <a:r>
              <a:rPr lang="en-US" sz="1400" dirty="0">
                <a:effectLst/>
                <a:ea typeface="Aptos" panose="020B0004020202020204" pitchFamily="34" charset="0"/>
                <a:cs typeface="Aptos" panose="020B0004020202020204" pitchFamily="34" charset="0"/>
              </a:rPr>
              <a:t>. </a:t>
            </a:r>
          </a:p>
          <a:p>
            <a:pPr marL="342900" indent="-342900">
              <a:buAutoNum type="alphaUcPeriod"/>
            </a:pPr>
            <a:endParaRPr lang="en-US" sz="1400" dirty="0">
              <a:ea typeface="Aptos" panose="020B0004020202020204" pitchFamily="34" charset="0"/>
              <a:cs typeface="Aptos" panose="020B0004020202020204" pitchFamily="34" charset="0"/>
            </a:endParaRPr>
          </a:p>
          <a:p>
            <a:r>
              <a:rPr lang="en-US" sz="1400" dirty="0">
                <a:effectLst/>
                <a:ea typeface="Aptos" panose="020B0004020202020204" pitchFamily="34" charset="0"/>
                <a:cs typeface="Aptos" panose="020B0004020202020204" pitchFamily="34" charset="0"/>
              </a:rPr>
              <a:t>Albert Ellis </a:t>
            </a:r>
            <a:r>
              <a:rPr lang="en-US" sz="1400" dirty="0" err="1">
                <a:effectLst/>
                <a:ea typeface="Aptos" panose="020B0004020202020204" pitchFamily="34" charset="0"/>
                <a:cs typeface="Aptos" panose="020B0004020202020204" pitchFamily="34" charset="0"/>
              </a:rPr>
              <a:t>Intitute</a:t>
            </a:r>
            <a:r>
              <a:rPr lang="en-US" sz="1400" dirty="0">
                <a:effectLst/>
                <a:ea typeface="Aptos" panose="020B0004020202020204" pitchFamily="34" charset="0"/>
                <a:cs typeface="Aptos" panose="020B0004020202020204" pitchFamily="34" charset="0"/>
              </a:rPr>
              <a:t>. (2012, February 18). </a:t>
            </a:r>
            <a:r>
              <a:rPr lang="en-US" sz="1400" i="1" dirty="0">
                <a:effectLst/>
                <a:ea typeface="Aptos" panose="020B0004020202020204" pitchFamily="34" charset="0"/>
                <a:cs typeface="Aptos" panose="020B0004020202020204" pitchFamily="34" charset="0"/>
              </a:rPr>
              <a:t>The ABCDEs of REBT (Moves Like Dryden)</a:t>
            </a:r>
            <a:r>
              <a:rPr lang="en-US" sz="1400" dirty="0">
                <a:effectLst/>
                <a:ea typeface="Aptos" panose="020B0004020202020204" pitchFamily="34" charset="0"/>
                <a:cs typeface="Aptos" panose="020B0004020202020204" pitchFamily="34" charset="0"/>
              </a:rPr>
              <a:t> [Video]. YouTube. Retrieved March 23, 2024, from </a:t>
            </a:r>
            <a:r>
              <a:rPr lang="en-US" sz="1400" u="sng" dirty="0">
                <a:solidFill>
                  <a:srgbClr val="0000FF"/>
                </a:solidFill>
                <a:effectLst/>
                <a:ea typeface="Aptos" panose="020B0004020202020204" pitchFamily="34" charset="0"/>
                <a:cs typeface="Aptos" panose="020B0004020202020204" pitchFamily="34" charset="0"/>
                <a:hlinkClick r:id="rId10"/>
              </a:rPr>
              <a:t>https://www.youtube.com/watch?v=2zKjwkX9wVk</a:t>
            </a:r>
            <a:endParaRPr lang="en-US" sz="1400" u="sng" dirty="0">
              <a:solidFill>
                <a:srgbClr val="0000FF"/>
              </a:solidFill>
              <a:effectLst/>
              <a:ea typeface="Aptos" panose="020B0004020202020204" pitchFamily="34" charset="0"/>
              <a:cs typeface="Aptos" panose="020B0004020202020204" pitchFamily="34" charset="0"/>
            </a:endParaRPr>
          </a:p>
          <a:p>
            <a:pPr marL="0" marR="0">
              <a:spcBef>
                <a:spcPts val="0"/>
              </a:spcBef>
              <a:spcAft>
                <a:spcPts val="0"/>
              </a:spcAft>
            </a:pPr>
            <a:r>
              <a:rPr lang="en-US" sz="1400" dirty="0">
                <a:effectLst/>
                <a:ea typeface="Aptos" panose="020B0004020202020204" pitchFamily="34" charset="0"/>
                <a:cs typeface="Aptos" panose="020B0004020202020204" pitchFamily="34" charset="0"/>
              </a:rPr>
              <a:t> </a:t>
            </a:r>
          </a:p>
          <a:p>
            <a:pPr marL="0" marR="0">
              <a:spcBef>
                <a:spcPts val="0"/>
              </a:spcBef>
              <a:spcAft>
                <a:spcPts val="0"/>
              </a:spcAft>
            </a:pPr>
            <a:r>
              <a:rPr lang="en-US" sz="1400" dirty="0">
                <a:effectLst/>
                <a:ea typeface="Aptos" panose="020B0004020202020204" pitchFamily="34" charset="0"/>
                <a:cs typeface="Aptos" panose="020B0004020202020204" pitchFamily="34" charset="0"/>
              </a:rPr>
              <a:t>Ellis, D. J. (2017). Rational Emotive Behavior therapy and Individual Psychology. </a:t>
            </a:r>
            <a:r>
              <a:rPr lang="en-US" sz="1400" i="1" dirty="0">
                <a:effectLst/>
                <a:ea typeface="Aptos" panose="020B0004020202020204" pitchFamily="34" charset="0"/>
                <a:cs typeface="Aptos" panose="020B0004020202020204" pitchFamily="34" charset="0"/>
              </a:rPr>
              <a:t>The Journal of Individual Psychology</a:t>
            </a:r>
            <a:r>
              <a:rPr lang="en-US" sz="1400" dirty="0">
                <a:effectLst/>
                <a:ea typeface="Aptos" panose="020B0004020202020204" pitchFamily="34" charset="0"/>
                <a:cs typeface="Aptos" panose="020B0004020202020204" pitchFamily="34" charset="0"/>
              </a:rPr>
              <a:t>, </a:t>
            </a:r>
            <a:r>
              <a:rPr lang="en-US" sz="1400" i="1" dirty="0">
                <a:effectLst/>
                <a:ea typeface="Aptos" panose="020B0004020202020204" pitchFamily="34" charset="0"/>
                <a:cs typeface="Aptos" panose="020B0004020202020204" pitchFamily="34" charset="0"/>
              </a:rPr>
              <a:t>73</a:t>
            </a:r>
            <a:r>
              <a:rPr lang="en-US" sz="1400" dirty="0">
                <a:effectLst/>
                <a:ea typeface="Aptos" panose="020B0004020202020204" pitchFamily="34" charset="0"/>
                <a:cs typeface="Aptos" panose="020B0004020202020204" pitchFamily="34" charset="0"/>
              </a:rPr>
              <a:t>(4), 272–282. </a:t>
            </a:r>
            <a:r>
              <a:rPr lang="en-US" sz="1400" u="sng" dirty="0">
                <a:solidFill>
                  <a:srgbClr val="0000FF"/>
                </a:solidFill>
                <a:effectLst/>
                <a:ea typeface="Aptos" panose="020B0004020202020204" pitchFamily="34" charset="0"/>
                <a:cs typeface="Aptos" panose="020B0004020202020204" pitchFamily="34" charset="0"/>
                <a:hlinkClick r:id="rId11"/>
              </a:rPr>
              <a:t>https://doi.org/10.1353/jip.2017.0023</a:t>
            </a:r>
            <a:endParaRPr lang="en-US" sz="1400" dirty="0">
              <a:effectLst/>
              <a:ea typeface="Aptos" panose="020B0004020202020204" pitchFamily="34" charset="0"/>
              <a:cs typeface="Aptos" panose="020B0004020202020204" pitchFamily="34" charset="0"/>
            </a:endParaRPr>
          </a:p>
          <a:p>
            <a:pPr marR="0" lvl="0">
              <a:spcBef>
                <a:spcPts val="0"/>
              </a:spcBef>
              <a:spcAft>
                <a:spcPts val="0"/>
              </a:spcAft>
            </a:pPr>
            <a:endParaRPr lang="en-US" sz="1400" dirty="0">
              <a:effectLst/>
              <a:ea typeface="Times New Roman" panose="02020603050405020304" pitchFamily="18" charset="0"/>
            </a:endParaRPr>
          </a:p>
          <a:p>
            <a:pPr marR="0" lvl="0">
              <a:spcBef>
                <a:spcPts val="0"/>
              </a:spcBef>
              <a:spcAft>
                <a:spcPts val="0"/>
              </a:spcAft>
            </a:pPr>
            <a:r>
              <a:rPr lang="en-US" sz="1400" dirty="0">
                <a:effectLst/>
                <a:ea typeface="Times New Roman" panose="02020603050405020304" pitchFamily="18" charset="0"/>
              </a:rPr>
              <a:t>Fall, K. A., Holden, J. M., &amp; Marquis, A. (2023)</a:t>
            </a:r>
            <a:r>
              <a:rPr lang="en-US" sz="1400" i="1" dirty="0">
                <a:effectLst/>
                <a:ea typeface="Times New Roman" panose="02020603050405020304" pitchFamily="18" charset="0"/>
              </a:rPr>
              <a:t>Theoretical models of counseling and psychotherapy</a:t>
            </a:r>
            <a:r>
              <a:rPr lang="en-US" sz="1400" dirty="0">
                <a:effectLst/>
                <a:ea typeface="Times New Roman" panose="02020603050405020304" pitchFamily="18" charset="0"/>
              </a:rPr>
              <a:t> (4</a:t>
            </a:r>
            <a:r>
              <a:rPr lang="en-US" sz="1400" baseline="30000" dirty="0">
                <a:effectLst/>
                <a:ea typeface="Times New Roman" panose="02020603050405020304" pitchFamily="18" charset="0"/>
              </a:rPr>
              <a:t>th</a:t>
            </a:r>
            <a:r>
              <a:rPr lang="en-US" sz="1400" dirty="0">
                <a:effectLst/>
                <a:ea typeface="Times New Roman" panose="02020603050405020304" pitchFamily="18" charset="0"/>
              </a:rPr>
              <a:t> Ed.). Routledge.</a:t>
            </a:r>
          </a:p>
          <a:p>
            <a:pPr marR="0" lvl="0">
              <a:spcBef>
                <a:spcPts val="0"/>
              </a:spcBef>
              <a:spcAft>
                <a:spcPts val="0"/>
              </a:spcAft>
            </a:pPr>
            <a:endParaRPr lang="en-US" sz="1400" dirty="0">
              <a:effectLst/>
              <a:ea typeface="Times New Roman" panose="02020603050405020304" pitchFamily="18" charset="0"/>
            </a:endParaRPr>
          </a:p>
          <a:p>
            <a:r>
              <a:rPr lang="en-US" sz="1400" dirty="0">
                <a:solidFill>
                  <a:srgbClr val="555555"/>
                </a:solidFill>
                <a:effectLst/>
                <a:ea typeface="Aptos" panose="020B0004020202020204" pitchFamily="34" charset="0"/>
                <a:cs typeface="Times New Roman" panose="02020603050405020304" pitchFamily="18" charset="0"/>
              </a:rPr>
              <a:t>Malhotra, N., &amp; Kaur, R. (2015). Rational emotive approaches among adolescents: Review.</a:t>
            </a:r>
            <a:r>
              <a:rPr lang="en-US" sz="1400" i="1" dirty="0">
                <a:solidFill>
                  <a:srgbClr val="555555"/>
                </a:solidFill>
                <a:effectLst/>
                <a:ea typeface="Aptos" panose="020B0004020202020204" pitchFamily="34" charset="0"/>
                <a:cs typeface="Times New Roman" panose="02020603050405020304" pitchFamily="18" charset="0"/>
              </a:rPr>
              <a:t> Indian Journal of Health and Wellbeing, 6</a:t>
            </a:r>
            <a:r>
              <a:rPr lang="en-US" sz="1400" dirty="0">
                <a:solidFill>
                  <a:srgbClr val="555555"/>
                </a:solidFill>
                <a:effectLst/>
                <a:ea typeface="Aptos" panose="020B0004020202020204" pitchFamily="34" charset="0"/>
                <a:cs typeface="Times New Roman" panose="02020603050405020304" pitchFamily="18" charset="0"/>
              </a:rPr>
              <a:t>(4), 448-450. </a:t>
            </a:r>
            <a:r>
              <a:rPr lang="en-US" sz="1400" u="sng" dirty="0">
                <a:solidFill>
                  <a:srgbClr val="555555"/>
                </a:solidFill>
                <a:effectLst/>
                <a:ea typeface="Aptos" panose="020B0004020202020204" pitchFamily="34" charset="0"/>
                <a:cs typeface="Times New Roman" panose="02020603050405020304" pitchFamily="18" charset="0"/>
                <a:hlinkClick r:id="rId12"/>
              </a:rPr>
              <a:t>https://www.proquest.com/scholarly-journals/rational-emotive-approaches-among-adolescents/docview/1690734913/se-2</a:t>
            </a:r>
            <a:endParaRPr lang="en-US" sz="1400" u="sng" dirty="0">
              <a:solidFill>
                <a:srgbClr val="555555"/>
              </a:solidFill>
              <a:effectLst/>
              <a:ea typeface="Aptos" panose="020B0004020202020204" pitchFamily="34" charset="0"/>
              <a:cs typeface="Times New Roman" panose="02020603050405020304" pitchFamily="18" charset="0"/>
            </a:endParaRPr>
          </a:p>
          <a:p>
            <a:endParaRPr lang="en-US" sz="1400" dirty="0">
              <a:effectLst/>
              <a:ea typeface="Aptos" panose="020B0004020202020204" pitchFamily="34" charset="0"/>
              <a:cs typeface="Aptos" panose="020B0004020202020204" pitchFamily="34" charset="0"/>
            </a:endParaRPr>
          </a:p>
          <a:p>
            <a:r>
              <a:rPr lang="en-US" sz="1400" dirty="0" err="1">
                <a:effectLst/>
                <a:latin typeface="Times New Roman" panose="02020603050405020304" pitchFamily="18" charset="0"/>
                <a:ea typeface="Aptos" panose="020B0004020202020204" pitchFamily="34" charset="0"/>
                <a:cs typeface="Aptos" panose="020B0004020202020204" pitchFamily="34" charset="0"/>
              </a:rPr>
              <a:t>Oltean</a:t>
            </a:r>
            <a:r>
              <a:rPr lang="en-US" sz="1400" dirty="0">
                <a:effectLst/>
                <a:latin typeface="Times New Roman" panose="02020603050405020304" pitchFamily="18" charset="0"/>
                <a:ea typeface="Aptos" panose="020B0004020202020204" pitchFamily="34" charset="0"/>
                <a:cs typeface="Aptos" panose="020B0004020202020204" pitchFamily="34" charset="0"/>
              </a:rPr>
              <a:t>, H., Hyland, P., </a:t>
            </a:r>
            <a:r>
              <a:rPr lang="en-US" sz="1400" dirty="0" err="1">
                <a:effectLst/>
                <a:latin typeface="Times New Roman" panose="02020603050405020304" pitchFamily="18" charset="0"/>
                <a:ea typeface="Aptos" panose="020B0004020202020204" pitchFamily="34" charset="0"/>
                <a:cs typeface="Aptos" panose="020B0004020202020204" pitchFamily="34" charset="0"/>
              </a:rPr>
              <a:t>Vallières</a:t>
            </a:r>
            <a:r>
              <a:rPr lang="en-US" sz="1400" dirty="0">
                <a:effectLst/>
                <a:latin typeface="Times New Roman" panose="02020603050405020304" pitchFamily="18" charset="0"/>
                <a:ea typeface="Aptos" panose="020B0004020202020204" pitchFamily="34" charset="0"/>
                <a:cs typeface="Aptos" panose="020B0004020202020204" pitchFamily="34" charset="0"/>
              </a:rPr>
              <a:t>, F., &amp; David, D. (2018). Rational beliefs, happiness and optimism: An empirical assessment of REBT’s model of psychological health. </a:t>
            </a:r>
            <a:r>
              <a:rPr lang="en-US" sz="1400" i="1" dirty="0">
                <a:effectLst/>
                <a:latin typeface="Times New Roman" panose="02020603050405020304" pitchFamily="18" charset="0"/>
                <a:ea typeface="Aptos" panose="020B0004020202020204" pitchFamily="34" charset="0"/>
                <a:cs typeface="Aptos" panose="020B0004020202020204" pitchFamily="34" charset="0"/>
              </a:rPr>
              <a:t>International Journal of Psychology</a:t>
            </a:r>
            <a:r>
              <a:rPr lang="en-US" sz="1400" dirty="0">
                <a:effectLst/>
                <a:latin typeface="Times New Roman" panose="02020603050405020304" pitchFamily="18" charset="0"/>
                <a:ea typeface="Aptos" panose="020B0004020202020204" pitchFamily="34" charset="0"/>
                <a:cs typeface="Aptos" panose="020B0004020202020204" pitchFamily="34" charset="0"/>
              </a:rPr>
              <a:t>, </a:t>
            </a:r>
            <a:r>
              <a:rPr lang="en-US" sz="1400" i="1" dirty="0">
                <a:effectLst/>
                <a:latin typeface="Times New Roman" panose="02020603050405020304" pitchFamily="18" charset="0"/>
                <a:ea typeface="Aptos" panose="020B0004020202020204" pitchFamily="34" charset="0"/>
                <a:cs typeface="Aptos" panose="020B0004020202020204" pitchFamily="34" charset="0"/>
              </a:rPr>
              <a:t>54</a:t>
            </a:r>
            <a:r>
              <a:rPr lang="en-US" sz="1400" dirty="0">
                <a:effectLst/>
                <a:latin typeface="Times New Roman" panose="02020603050405020304" pitchFamily="18" charset="0"/>
                <a:ea typeface="Aptos" panose="020B0004020202020204" pitchFamily="34" charset="0"/>
                <a:cs typeface="Aptos" panose="020B0004020202020204" pitchFamily="34" charset="0"/>
              </a:rPr>
              <a:t>(4), 495–500. </a:t>
            </a:r>
            <a:r>
              <a:rPr lang="en-US" sz="1400" u="sng" dirty="0">
                <a:solidFill>
                  <a:srgbClr val="0000FF"/>
                </a:solidFill>
                <a:effectLst/>
                <a:latin typeface="Times New Roman" panose="02020603050405020304" pitchFamily="18" charset="0"/>
                <a:ea typeface="Aptos" panose="020B0004020202020204" pitchFamily="34" charset="0"/>
                <a:cs typeface="Aptos" panose="020B0004020202020204" pitchFamily="34" charset="0"/>
                <a:hlinkClick r:id="rId13"/>
              </a:rPr>
              <a:t>https://doi.org/10.1002/ijop.12492</a:t>
            </a:r>
            <a:endParaRPr lang="en-US" sz="1400" u="sng" dirty="0">
              <a:solidFill>
                <a:srgbClr val="0000FF"/>
              </a:solidFill>
              <a:effectLst/>
              <a:latin typeface="Times New Roman" panose="02020603050405020304" pitchFamily="18" charset="0"/>
              <a:ea typeface="Aptos" panose="020B0004020202020204" pitchFamily="34" charset="0"/>
              <a:cs typeface="Aptos" panose="020B0004020202020204" pitchFamily="34" charset="0"/>
            </a:endParaRPr>
          </a:p>
          <a:p>
            <a:endParaRPr lang="en-US" sz="1400" u="sng" dirty="0">
              <a:solidFill>
                <a:srgbClr val="0000FF"/>
              </a:solidFill>
              <a:latin typeface="Times New Roman" panose="02020603050405020304" pitchFamily="18" charset="0"/>
              <a:ea typeface="Aptos" panose="020B0004020202020204" pitchFamily="34" charset="0"/>
              <a:cs typeface="Aptos" panose="020B0004020202020204" pitchFamily="34" charset="0"/>
            </a:endParaRPr>
          </a:p>
          <a:p>
            <a:r>
              <a:rPr lang="en-US" sz="1400" dirty="0">
                <a:effectLst/>
                <a:latin typeface="Times New Roman" panose="02020603050405020304" pitchFamily="18" charset="0"/>
                <a:ea typeface="Aptos" panose="020B0004020202020204" pitchFamily="34" charset="0"/>
                <a:cs typeface="Aptos" panose="020B0004020202020204" pitchFamily="34" charset="0"/>
              </a:rPr>
              <a:t>PESI UK. (2012, November 7). </a:t>
            </a:r>
            <a:r>
              <a:rPr lang="en-US" sz="1400" i="1" dirty="0">
                <a:effectLst/>
                <a:latin typeface="Times New Roman" panose="02020603050405020304" pitchFamily="18" charset="0"/>
                <a:ea typeface="Aptos" panose="020B0004020202020204" pitchFamily="34" charset="0"/>
                <a:cs typeface="Aptos" panose="020B0004020202020204" pitchFamily="34" charset="0"/>
              </a:rPr>
              <a:t>Windy Dryden on REBT</a:t>
            </a:r>
            <a:r>
              <a:rPr lang="en-US" sz="1400" dirty="0">
                <a:effectLst/>
                <a:latin typeface="Times New Roman" panose="02020603050405020304" pitchFamily="18" charset="0"/>
                <a:ea typeface="Aptos" panose="020B0004020202020204" pitchFamily="34" charset="0"/>
                <a:cs typeface="Aptos" panose="020B0004020202020204" pitchFamily="34" charset="0"/>
              </a:rPr>
              <a:t> [Video]. YouTube. </a:t>
            </a:r>
            <a:r>
              <a:rPr lang="en-US" sz="1400" u="sng" dirty="0">
                <a:solidFill>
                  <a:srgbClr val="0000FF"/>
                </a:solidFill>
                <a:effectLst/>
                <a:latin typeface="Times New Roman" panose="02020603050405020304" pitchFamily="18" charset="0"/>
                <a:ea typeface="Aptos" panose="020B0004020202020204" pitchFamily="34" charset="0"/>
                <a:cs typeface="Aptos" panose="020B0004020202020204" pitchFamily="34" charset="0"/>
                <a:hlinkClick r:id="rId14"/>
              </a:rPr>
              <a:t>https://www.youtube.com/watch?v=J4hV2-fXSmQ</a:t>
            </a:r>
            <a:endParaRPr lang="en-US" sz="1400" dirty="0">
              <a:effectLst/>
              <a:latin typeface="Aptos" panose="020B0004020202020204" pitchFamily="34" charset="0"/>
              <a:ea typeface="Aptos" panose="020B0004020202020204" pitchFamily="34" charset="0"/>
              <a:cs typeface="Aptos" panose="020B0004020202020204" pitchFamily="34" charset="0"/>
            </a:endParaRPr>
          </a:p>
          <a:p>
            <a:endParaRPr lang="en-US" sz="1400" dirty="0">
              <a:effectLst/>
              <a:latin typeface="Times New Roman" panose="02020603050405020304" pitchFamily="18" charset="0"/>
              <a:ea typeface="Aptos" panose="020B0004020202020204" pitchFamily="34" charset="0"/>
              <a:cs typeface="Aptos" panose="020B0004020202020204" pitchFamily="34" charset="0"/>
            </a:endParaRPr>
          </a:p>
          <a:p>
            <a:r>
              <a:rPr lang="en-US" sz="1400" dirty="0">
                <a:effectLst/>
                <a:latin typeface="Times New Roman" panose="02020603050405020304" pitchFamily="18" charset="0"/>
                <a:ea typeface="Aptos" panose="020B0004020202020204" pitchFamily="34" charset="0"/>
                <a:cs typeface="Aptos" panose="020B0004020202020204" pitchFamily="34" charset="0"/>
              </a:rPr>
              <a:t>Psychotherapy Education and Training. (2022, October 30). </a:t>
            </a:r>
            <a:r>
              <a:rPr lang="en-US" sz="1400" i="1" dirty="0">
                <a:effectLst/>
                <a:latin typeface="Times New Roman" panose="02020603050405020304" pitchFamily="18" charset="0"/>
                <a:ea typeface="Aptos" panose="020B0004020202020204" pitchFamily="34" charset="0"/>
                <a:cs typeface="Aptos" panose="020B0004020202020204" pitchFamily="34" charset="0"/>
              </a:rPr>
              <a:t>Psychotherapy session, client embarrassed by her attention-seeking behavior, Therapist, Windy Dryden</a:t>
            </a:r>
            <a:r>
              <a:rPr lang="en-US" sz="1400" dirty="0">
                <a:effectLst/>
                <a:latin typeface="Times New Roman" panose="02020603050405020304" pitchFamily="18" charset="0"/>
                <a:ea typeface="Aptos" panose="020B0004020202020204" pitchFamily="34" charset="0"/>
                <a:cs typeface="Aptos" panose="020B0004020202020204" pitchFamily="34" charset="0"/>
              </a:rPr>
              <a:t> [Video]. YouTube. </a:t>
            </a:r>
            <a:r>
              <a:rPr lang="en-US" sz="1400" u="sng" dirty="0">
                <a:solidFill>
                  <a:srgbClr val="0000FF"/>
                </a:solidFill>
                <a:effectLst/>
                <a:latin typeface="Times New Roman" panose="02020603050405020304" pitchFamily="18" charset="0"/>
                <a:ea typeface="Aptos" panose="020B0004020202020204" pitchFamily="34" charset="0"/>
                <a:cs typeface="Aptos" panose="020B0004020202020204" pitchFamily="34" charset="0"/>
                <a:hlinkClick r:id="rId15"/>
              </a:rPr>
              <a:t>https://www.youtube.com/watch?v=gUXopFNDac4</a:t>
            </a:r>
            <a:endParaRPr lang="en-US" sz="1400" u="sng" dirty="0">
              <a:solidFill>
                <a:srgbClr val="0000FF"/>
              </a:solidFill>
              <a:effectLst/>
              <a:latin typeface="Times New Roman" panose="02020603050405020304" pitchFamily="18" charset="0"/>
              <a:ea typeface="Aptos" panose="020B0004020202020204" pitchFamily="34" charset="0"/>
              <a:cs typeface="Aptos" panose="020B0004020202020204" pitchFamily="34" charset="0"/>
            </a:endParaRPr>
          </a:p>
          <a:p>
            <a:endParaRPr lang="en-US" sz="1400" u="sng" dirty="0">
              <a:solidFill>
                <a:srgbClr val="0000FF"/>
              </a:solidFill>
              <a:latin typeface="Times New Roman" panose="02020603050405020304" pitchFamily="18" charset="0"/>
              <a:ea typeface="Aptos" panose="020B0004020202020204" pitchFamily="34" charset="0"/>
              <a:cs typeface="Aptos" panose="020B0004020202020204" pitchFamily="34" charset="0"/>
            </a:endParaRPr>
          </a:p>
          <a:p>
            <a:r>
              <a:rPr lang="en-US" sz="1400" i="1" dirty="0">
                <a:effectLst/>
                <a:ea typeface="Aptos" panose="020B0004020202020204" pitchFamily="34" charset="0"/>
                <a:cs typeface="Aptos" panose="020B0004020202020204" pitchFamily="34" charset="0"/>
              </a:rPr>
              <a:t>REBT Therapist | Windy Dryden | CBT Therapist | England</a:t>
            </a:r>
            <a:r>
              <a:rPr lang="en-US" sz="1400" dirty="0">
                <a:effectLst/>
                <a:ea typeface="Aptos" panose="020B0004020202020204" pitchFamily="34" charset="0"/>
                <a:cs typeface="Aptos" panose="020B0004020202020204" pitchFamily="34" charset="0"/>
              </a:rPr>
              <a:t>. (n.d.). Windy Dryden. </a:t>
            </a:r>
            <a:r>
              <a:rPr lang="en-US" sz="1400" u="sng" dirty="0">
                <a:solidFill>
                  <a:srgbClr val="0000FF"/>
                </a:solidFill>
                <a:effectLst/>
                <a:ea typeface="Aptos" panose="020B0004020202020204" pitchFamily="34" charset="0"/>
                <a:cs typeface="Aptos" panose="020B0004020202020204" pitchFamily="34" charset="0"/>
                <a:hlinkClick r:id="rId16"/>
              </a:rPr>
              <a:t>https://www.windydryden.com/</a:t>
            </a:r>
            <a:endParaRPr lang="en-US" sz="1400" dirty="0">
              <a:effectLst/>
              <a:ea typeface="Aptos" panose="020B0004020202020204" pitchFamily="34" charset="0"/>
              <a:cs typeface="Aptos" panose="020B0004020202020204" pitchFamily="34" charset="0"/>
            </a:endParaRPr>
          </a:p>
          <a:p>
            <a:pPr marR="0" lvl="0">
              <a:spcBef>
                <a:spcPts val="0"/>
              </a:spcBef>
              <a:spcAft>
                <a:spcPts val="0"/>
              </a:spcAft>
            </a:pPr>
            <a:endParaRPr lang="en-US" sz="1400" dirty="0">
              <a:effectLst/>
              <a:ea typeface="Times New Roman" panose="02020603050405020304" pitchFamily="18" charset="0"/>
            </a:endParaRPr>
          </a:p>
          <a:p>
            <a:r>
              <a:rPr lang="en-US" sz="1400" dirty="0">
                <a:effectLst/>
                <a:ea typeface="Aptos" panose="020B0004020202020204" pitchFamily="34" charset="0"/>
                <a:cs typeface="Aptos" panose="020B0004020202020204" pitchFamily="34" charset="0"/>
              </a:rPr>
              <a:t>SDS Psychotherapy Training. (2012, December 11). </a:t>
            </a:r>
            <a:r>
              <a:rPr lang="en-US" sz="1400" i="1" dirty="0">
                <a:effectLst/>
                <a:ea typeface="Aptos" panose="020B0004020202020204" pitchFamily="34" charset="0"/>
                <a:cs typeface="Aptos" panose="020B0004020202020204" pitchFamily="34" charset="0"/>
              </a:rPr>
              <a:t>Albert Ellis on REBT - Trailer - Psychotherapy Video</a:t>
            </a:r>
            <a:r>
              <a:rPr lang="en-US" sz="1400" dirty="0">
                <a:effectLst/>
                <a:ea typeface="Aptos" panose="020B0004020202020204" pitchFamily="34" charset="0"/>
                <a:cs typeface="Aptos" panose="020B0004020202020204" pitchFamily="34" charset="0"/>
              </a:rPr>
              <a:t> [Video]. YouTube. Retrieved March 23, 2024, from </a:t>
            </a:r>
            <a:r>
              <a:rPr lang="en-US" sz="1400" u="sng" dirty="0">
                <a:solidFill>
                  <a:srgbClr val="0000FF"/>
                </a:solidFill>
                <a:effectLst/>
                <a:ea typeface="Aptos" panose="020B0004020202020204" pitchFamily="34" charset="0"/>
                <a:cs typeface="Aptos" panose="020B0004020202020204" pitchFamily="34" charset="0"/>
                <a:hlinkClick r:id="rId17"/>
              </a:rPr>
              <a:t>https://www.youtube.com/watch?v=JE0k1t3d2to</a:t>
            </a:r>
            <a:endParaRPr lang="en-US" sz="1400" u="sng" dirty="0">
              <a:solidFill>
                <a:srgbClr val="0000FF"/>
              </a:solidFill>
              <a:effectLst/>
              <a:ea typeface="Aptos" panose="020B0004020202020204" pitchFamily="34" charset="0"/>
              <a:cs typeface="Aptos" panose="020B0004020202020204" pitchFamily="34" charset="0"/>
            </a:endParaRPr>
          </a:p>
          <a:p>
            <a:endParaRPr lang="en-US" sz="1400" u="sng" dirty="0">
              <a:solidFill>
                <a:srgbClr val="0000FF"/>
              </a:solidFill>
              <a:ea typeface="Aptos" panose="020B0004020202020204" pitchFamily="34" charset="0"/>
              <a:cs typeface="Aptos" panose="020B0004020202020204" pitchFamily="34" charset="0"/>
            </a:endParaRPr>
          </a:p>
          <a:p>
            <a:endParaRPr lang="en-US" sz="1400" u="sng" dirty="0">
              <a:solidFill>
                <a:srgbClr val="0000FF"/>
              </a:solidFill>
              <a:ea typeface="Aptos" panose="020B0004020202020204" pitchFamily="34" charset="0"/>
              <a:cs typeface="Aptos" panose="020B0004020202020204" pitchFamily="34" charset="0"/>
            </a:endParaRPr>
          </a:p>
          <a:p>
            <a:r>
              <a:rPr lang="en-US" sz="1400" dirty="0">
                <a:effectLst/>
                <a:latin typeface="Times New Roman" panose="02020603050405020304" pitchFamily="18" charset="0"/>
                <a:ea typeface="Aptos" panose="020B0004020202020204" pitchFamily="34" charset="0"/>
                <a:cs typeface="Aptos" panose="020B0004020202020204" pitchFamily="34" charset="0"/>
              </a:rPr>
              <a:t>The Weekend University. (2023, September 4). </a:t>
            </a:r>
            <a:r>
              <a:rPr lang="en-US" sz="1400" i="1" dirty="0">
                <a:effectLst/>
                <a:latin typeface="Times New Roman" panose="02020603050405020304" pitchFamily="18" charset="0"/>
                <a:ea typeface="Aptos" panose="020B0004020202020204" pitchFamily="34" charset="0"/>
                <a:cs typeface="Aptos" panose="020B0004020202020204" pitchFamily="34" charset="0"/>
              </a:rPr>
              <a:t>Rational Emotive </a:t>
            </a:r>
            <a:r>
              <a:rPr lang="en-US" sz="1400" i="1" dirty="0" err="1">
                <a:effectLst/>
                <a:latin typeface="Times New Roman" panose="02020603050405020304" pitchFamily="18" charset="0"/>
                <a:ea typeface="Aptos" panose="020B0004020202020204" pitchFamily="34" charset="0"/>
                <a:cs typeface="Aptos" panose="020B0004020202020204" pitchFamily="34" charset="0"/>
              </a:rPr>
              <a:t>Behaviour</a:t>
            </a:r>
            <a:r>
              <a:rPr lang="en-US" sz="1400" i="1" dirty="0">
                <a:effectLst/>
                <a:latin typeface="Times New Roman" panose="02020603050405020304" pitchFamily="18" charset="0"/>
                <a:ea typeface="Aptos" panose="020B0004020202020204" pitchFamily="34" charset="0"/>
                <a:cs typeface="Aptos" panose="020B0004020202020204" pitchFamily="34" charset="0"/>
              </a:rPr>
              <a:t> Therapy: An Introduction - Professor Windy Dryden</a:t>
            </a:r>
            <a:r>
              <a:rPr lang="en-US" sz="1400" dirty="0">
                <a:effectLst/>
                <a:latin typeface="Times New Roman" panose="02020603050405020304" pitchFamily="18" charset="0"/>
                <a:ea typeface="Aptos" panose="020B0004020202020204" pitchFamily="34" charset="0"/>
                <a:cs typeface="Aptos" panose="020B0004020202020204" pitchFamily="34" charset="0"/>
              </a:rPr>
              <a:t> [Video]. YouTube. </a:t>
            </a:r>
            <a:r>
              <a:rPr lang="en-US" sz="1400" u="sng" dirty="0">
                <a:solidFill>
                  <a:srgbClr val="0000FF"/>
                </a:solidFill>
                <a:effectLst/>
                <a:latin typeface="Times New Roman" panose="02020603050405020304" pitchFamily="18" charset="0"/>
                <a:ea typeface="Aptos" panose="020B0004020202020204" pitchFamily="34" charset="0"/>
                <a:cs typeface="Aptos" panose="020B0004020202020204" pitchFamily="34" charset="0"/>
                <a:hlinkClick r:id="rId18"/>
              </a:rPr>
              <a:t>https://www.youtube.com/watch?v=p98rde7MlMk</a:t>
            </a:r>
            <a:endParaRPr lang="en-US" sz="1400" u="sng" dirty="0">
              <a:solidFill>
                <a:srgbClr val="0000FF"/>
              </a:solidFill>
              <a:ea typeface="Aptos" panose="020B0004020202020204" pitchFamily="34" charset="0"/>
              <a:cs typeface="Aptos" panose="020B0004020202020204" pitchFamily="34" charset="0"/>
            </a:endParaRPr>
          </a:p>
          <a:p>
            <a:endParaRPr lang="en-US" sz="1400" u="sng" dirty="0">
              <a:solidFill>
                <a:srgbClr val="0000FF"/>
              </a:solidFill>
              <a:ea typeface="Aptos" panose="020B0004020202020204" pitchFamily="34" charset="0"/>
              <a:cs typeface="Aptos" panose="020B0004020202020204" pitchFamily="34" charset="0"/>
            </a:endParaRPr>
          </a:p>
          <a:p>
            <a:r>
              <a:rPr lang="en-US" sz="1400" dirty="0">
                <a:effectLst/>
                <a:latin typeface="Times New Roman" panose="02020603050405020304" pitchFamily="18" charset="0"/>
                <a:ea typeface="Aptos" panose="020B0004020202020204" pitchFamily="34" charset="0"/>
                <a:cs typeface="Aptos" panose="020B0004020202020204" pitchFamily="34" charset="0"/>
              </a:rPr>
              <a:t>Walden Three. (2011, January 28). </a:t>
            </a:r>
            <a:r>
              <a:rPr lang="en-US" sz="1400" i="1" dirty="0">
                <a:effectLst/>
                <a:latin typeface="Times New Roman" panose="02020603050405020304" pitchFamily="18" charset="0"/>
                <a:ea typeface="Aptos" panose="020B0004020202020204" pitchFamily="34" charset="0"/>
                <a:cs typeface="Aptos" panose="020B0004020202020204" pitchFamily="34" charset="0"/>
              </a:rPr>
              <a:t>50 Ways to Leave Your Neuroses - Dr Albert Ellis</a:t>
            </a:r>
            <a:r>
              <a:rPr lang="en-US" sz="1400" dirty="0">
                <a:effectLst/>
                <a:latin typeface="Times New Roman" panose="02020603050405020304" pitchFamily="18" charset="0"/>
                <a:ea typeface="Aptos" panose="020B0004020202020204" pitchFamily="34" charset="0"/>
                <a:cs typeface="Aptos" panose="020B0004020202020204" pitchFamily="34" charset="0"/>
              </a:rPr>
              <a:t> [Video]. YouTube. </a:t>
            </a:r>
            <a:r>
              <a:rPr lang="en-US" sz="1400" u="sng" dirty="0">
                <a:solidFill>
                  <a:srgbClr val="0000FF"/>
                </a:solidFill>
                <a:effectLst/>
                <a:latin typeface="Times New Roman" panose="02020603050405020304" pitchFamily="18" charset="0"/>
                <a:ea typeface="Aptos" panose="020B0004020202020204" pitchFamily="34" charset="0"/>
                <a:cs typeface="Aptos" panose="020B0004020202020204" pitchFamily="34" charset="0"/>
                <a:hlinkClick r:id="rId19"/>
              </a:rPr>
              <a:t>https://www.youtube.com/watch?v=lzS-xJOj_6E</a:t>
            </a:r>
            <a:br>
              <a:rPr lang="en-US" sz="1400" u="sng" dirty="0">
                <a:solidFill>
                  <a:srgbClr val="3366CC"/>
                </a:solidFill>
                <a:effectLst/>
                <a:ea typeface="Aptos" panose="020B0004020202020204" pitchFamily="34" charset="0"/>
                <a:cs typeface="Aptos" panose="020B0004020202020204" pitchFamily="34" charset="0"/>
              </a:rPr>
            </a:br>
            <a:endParaRPr lang="en-US" sz="1400" u="sng" dirty="0">
              <a:solidFill>
                <a:srgbClr val="3366CC"/>
              </a:solidFill>
              <a:effectLst/>
              <a:ea typeface="Aptos" panose="020B0004020202020204" pitchFamily="34" charset="0"/>
              <a:cs typeface="Aptos" panose="020B0004020202020204" pitchFamily="34" charset="0"/>
            </a:endParaRPr>
          </a:p>
          <a:p>
            <a:r>
              <a:rPr lang="en-US" sz="1400" i="1" dirty="0">
                <a:effectLst/>
                <a:ea typeface="Aptos" panose="020B0004020202020204" pitchFamily="34" charset="0"/>
                <a:cs typeface="Aptos" panose="020B0004020202020204" pitchFamily="34" charset="0"/>
              </a:rPr>
              <a:t>What is Rational Emotive Behavior Therapy (REBT)? - REBT Network: Albert Ellis | Rational Emotive Behavior Therapy</a:t>
            </a:r>
            <a:r>
              <a:rPr lang="en-US" sz="1400" dirty="0">
                <a:effectLst/>
                <a:ea typeface="Aptos" panose="020B0004020202020204" pitchFamily="34" charset="0"/>
                <a:cs typeface="Aptos" panose="020B0004020202020204" pitchFamily="34" charset="0"/>
              </a:rPr>
              <a:t>. (n.d.). </a:t>
            </a:r>
            <a:r>
              <a:rPr lang="en-US" sz="1400" u="sng" dirty="0">
                <a:solidFill>
                  <a:srgbClr val="0000FF"/>
                </a:solidFill>
                <a:effectLst/>
                <a:ea typeface="Aptos" panose="020B0004020202020204" pitchFamily="34" charset="0"/>
                <a:cs typeface="Aptos" panose="020B0004020202020204" pitchFamily="34" charset="0"/>
                <a:hlinkClick r:id="rId20"/>
              </a:rPr>
              <a:t>https://www.rebtnetwork.org/whatis.html</a:t>
            </a:r>
            <a:endParaRPr lang="en-US" sz="1400" u="sng" dirty="0">
              <a:solidFill>
                <a:srgbClr val="0000FF"/>
              </a:solidFill>
              <a:effectLst/>
              <a:ea typeface="Aptos" panose="020B0004020202020204" pitchFamily="34" charset="0"/>
              <a:cs typeface="Aptos" panose="020B0004020202020204" pitchFamily="34" charset="0"/>
            </a:endParaRPr>
          </a:p>
          <a:p>
            <a:endParaRPr lang="en-US" sz="1800" u="sng" dirty="0">
              <a:solidFill>
                <a:srgbClr val="0000FF"/>
              </a:solidFill>
              <a:effectLst/>
              <a:ea typeface="Aptos" panose="020B0004020202020204" pitchFamily="34" charset="0"/>
              <a:cs typeface="Aptos" panose="020B0004020202020204" pitchFamily="34" charset="0"/>
            </a:endParaRPr>
          </a:p>
          <a:p>
            <a:endParaRPr lang="en-US" sz="1800" u="sng" dirty="0">
              <a:solidFill>
                <a:srgbClr val="0000FF"/>
              </a:solidFill>
              <a:effectLst/>
              <a:latin typeface="Times New Roman" panose="02020603050405020304" pitchFamily="18" charset="0"/>
              <a:ea typeface="Aptos" panose="020B0004020202020204" pitchFamily="34" charset="0"/>
              <a:cs typeface="Aptos" panose="020B0004020202020204" pitchFamily="34" charset="0"/>
            </a:endParaRPr>
          </a:p>
          <a:p>
            <a:endParaRPr lang="en-US" u="sng" dirty="0">
              <a:solidFill>
                <a:srgbClr val="0000FF"/>
              </a:solidFill>
              <a:latin typeface="Times New Roman" panose="02020603050405020304" pitchFamily="18" charset="0"/>
              <a:ea typeface="Aptos" panose="020B0004020202020204" pitchFamily="34" charset="0"/>
              <a:cs typeface="Aptos" panose="020B0004020202020204" pitchFamily="34" charset="0"/>
            </a:endParaRPr>
          </a:p>
          <a:p>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R="0" lvl="0">
              <a:spcBef>
                <a:spcPts val="0"/>
              </a:spcBef>
              <a:spcAft>
                <a:spcPts val="0"/>
              </a:spcAft>
            </a:pPr>
            <a:endParaRPr lang="en-US" sz="1800" dirty="0">
              <a:effectLst/>
              <a:ea typeface="Times New Roman" panose="02020603050405020304" pitchFamily="18" charset="0"/>
            </a:endParaRPr>
          </a:p>
          <a:p>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R="0" lvl="0">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26119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156191" y="-4908019"/>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137173" y="1272491"/>
            <a:ext cx="15183701" cy="7742018"/>
            <a:chOff x="0" y="0"/>
            <a:chExt cx="2935740" cy="1496905"/>
          </a:xfrm>
        </p:grpSpPr>
        <p:sp>
          <p:nvSpPr>
            <p:cNvPr id="4" name="Freeform 4"/>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a:p>
          </p:txBody>
        </p:sp>
        <p:sp>
          <p:nvSpPr>
            <p:cNvPr id="5" name="TextBox 5"/>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4510038" y="1669854"/>
            <a:ext cx="5419594" cy="4590039"/>
          </a:xfrm>
          <a:prstGeom prst="rect">
            <a:avLst/>
          </a:prstGeom>
        </p:spPr>
        <p:txBody>
          <a:bodyPr wrap="square" lIns="0" tIns="0" rIns="0" bIns="0" rtlCol="0" anchor="t">
            <a:spAutoFit/>
          </a:bodyPr>
          <a:lstStyle/>
          <a:p>
            <a:pPr algn="ctr">
              <a:lnSpc>
                <a:spcPts val="18692"/>
              </a:lnSpc>
            </a:pPr>
            <a:r>
              <a:rPr lang="en-US" sz="9600" spc="900" dirty="0">
                <a:solidFill>
                  <a:srgbClr val="FAB30C"/>
                </a:solidFill>
                <a:latin typeface="Lucky Bones"/>
              </a:rPr>
              <a:t>Thank you!</a:t>
            </a:r>
          </a:p>
        </p:txBody>
      </p:sp>
      <p:sp>
        <p:nvSpPr>
          <p:cNvPr id="7" name="Freeform 7"/>
          <p:cNvSpPr/>
          <p:nvPr/>
        </p:nvSpPr>
        <p:spPr>
          <a:xfrm rot="-1712785">
            <a:off x="13522054" y="277577"/>
            <a:ext cx="3689018" cy="3195612"/>
          </a:xfrm>
          <a:custGeom>
            <a:avLst/>
            <a:gdLst/>
            <a:ahLst/>
            <a:cxnLst/>
            <a:rect l="l" t="t" r="r" b="b"/>
            <a:pathLst>
              <a:path w="3689018" h="3195612">
                <a:moveTo>
                  <a:pt x="0" y="0"/>
                </a:moveTo>
                <a:lnTo>
                  <a:pt x="3689018" y="0"/>
                </a:lnTo>
                <a:lnTo>
                  <a:pt x="3689018" y="3195612"/>
                </a:lnTo>
                <a:lnTo>
                  <a:pt x="0" y="31956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3650892">
            <a:off x="15667913" y="2524977"/>
            <a:ext cx="2473638" cy="2142789"/>
          </a:xfrm>
          <a:custGeom>
            <a:avLst/>
            <a:gdLst/>
            <a:ahLst/>
            <a:cxnLst/>
            <a:rect l="l" t="t" r="r" b="b"/>
            <a:pathLst>
              <a:path w="2473638" h="2142789">
                <a:moveTo>
                  <a:pt x="0" y="0"/>
                </a:moveTo>
                <a:lnTo>
                  <a:pt x="2473638" y="0"/>
                </a:lnTo>
                <a:lnTo>
                  <a:pt x="2473638" y="2142788"/>
                </a:lnTo>
                <a:lnTo>
                  <a:pt x="0" y="21427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3610037">
            <a:off x="-92200" y="5008776"/>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5400000">
            <a:off x="2055860" y="7340890"/>
            <a:ext cx="2748456" cy="2380850"/>
          </a:xfrm>
          <a:custGeom>
            <a:avLst/>
            <a:gdLst/>
            <a:ahLst/>
            <a:cxnLst/>
            <a:rect l="l" t="t" r="r" b="b"/>
            <a:pathLst>
              <a:path w="2748456" h="2380850">
                <a:moveTo>
                  <a:pt x="0" y="0"/>
                </a:moveTo>
                <a:lnTo>
                  <a:pt x="2748456" y="0"/>
                </a:lnTo>
                <a:lnTo>
                  <a:pt x="2748456" y="2380850"/>
                </a:lnTo>
                <a:lnTo>
                  <a:pt x="0" y="23808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4" name="Picture 13">
            <a:extLst>
              <a:ext uri="{FF2B5EF4-FFF2-40B4-BE49-F238E27FC236}">
                <a16:creationId xmlns:a16="http://schemas.microsoft.com/office/drawing/2014/main" id="{0485CB25-02DA-C5BE-3242-99AF8D86099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03185" y="2240239"/>
            <a:ext cx="2871401" cy="3840279"/>
          </a:xfrm>
          <a:prstGeom prst="rect">
            <a:avLst/>
          </a:prstGeom>
          <a:noFill/>
          <a:ln>
            <a:noFill/>
          </a:ln>
        </p:spPr>
      </p:pic>
      <p:sp>
        <p:nvSpPr>
          <p:cNvPr id="16" name="TextBox 15">
            <a:extLst>
              <a:ext uri="{FF2B5EF4-FFF2-40B4-BE49-F238E27FC236}">
                <a16:creationId xmlns:a16="http://schemas.microsoft.com/office/drawing/2014/main" id="{978E46D8-892E-6C9E-5B83-8B1D68433904}"/>
              </a:ext>
            </a:extLst>
          </p:cNvPr>
          <p:cNvSpPr txBox="1"/>
          <p:nvPr/>
        </p:nvSpPr>
        <p:spPr>
          <a:xfrm>
            <a:off x="4277790" y="6838077"/>
            <a:ext cx="10051256" cy="1114408"/>
          </a:xfrm>
          <a:prstGeom prst="rect">
            <a:avLst/>
          </a:prstGeom>
          <a:noFill/>
        </p:spPr>
        <p:txBody>
          <a:bodyPr wrap="square">
            <a:spAutoFit/>
          </a:bodyPr>
          <a:lstStyle/>
          <a:p>
            <a:pPr algn="ctr">
              <a:lnSpc>
                <a:spcPts val="3767"/>
              </a:lnSpc>
            </a:pPr>
            <a:r>
              <a:rPr lang="en-US" sz="3600" spc="-86" dirty="0">
                <a:solidFill>
                  <a:schemeClr val="accent5"/>
                </a:solidFill>
                <a:latin typeface="มอนตี้ Bold"/>
              </a:rPr>
              <a:t>Please don’t forget to fill out the peer review form</a:t>
            </a:r>
            <a:r>
              <a:rPr lang="en-US" sz="4400" spc="-86" dirty="0">
                <a:solidFill>
                  <a:schemeClr val="accent5"/>
                </a:solidFill>
                <a:latin typeface="มอนตี้ Bold"/>
              </a:rPr>
              <a:t>!</a:t>
            </a:r>
            <a:endParaRPr lang="en-US" sz="1800" spc="-86" dirty="0">
              <a:solidFill>
                <a:schemeClr val="accent5"/>
              </a:solidFill>
              <a:latin typeface="มอนตี้ Bold"/>
            </a:endParaRPr>
          </a:p>
        </p:txBody>
      </p:sp>
      <p:sp>
        <p:nvSpPr>
          <p:cNvPr id="17" name="Freeform 10">
            <a:extLst>
              <a:ext uri="{FF2B5EF4-FFF2-40B4-BE49-F238E27FC236}">
                <a16:creationId xmlns:a16="http://schemas.microsoft.com/office/drawing/2014/main" id="{4B5CEDDF-91A1-3671-C4EE-AEFBCC2C145F}"/>
              </a:ext>
            </a:extLst>
          </p:cNvPr>
          <p:cNvSpPr/>
          <p:nvPr/>
        </p:nvSpPr>
        <p:spPr>
          <a:xfrm>
            <a:off x="4277613" y="6657256"/>
            <a:ext cx="685800" cy="806606"/>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
        <p:nvSpPr>
          <p:cNvPr id="18" name="Freeform 10">
            <a:extLst>
              <a:ext uri="{FF2B5EF4-FFF2-40B4-BE49-F238E27FC236}">
                <a16:creationId xmlns:a16="http://schemas.microsoft.com/office/drawing/2014/main" id="{B6EDDB10-E644-5D94-7941-F94299B7097E}"/>
              </a:ext>
            </a:extLst>
          </p:cNvPr>
          <p:cNvSpPr/>
          <p:nvPr/>
        </p:nvSpPr>
        <p:spPr>
          <a:xfrm>
            <a:off x="13699666" y="6657256"/>
            <a:ext cx="685800" cy="806606"/>
          </a:xfrm>
          <a:custGeom>
            <a:avLst/>
            <a:gdLst/>
            <a:ahLst/>
            <a:cxnLst/>
            <a:rect l="l" t="t" r="r" b="b"/>
            <a:pathLst>
              <a:path w="1182333" h="1182333">
                <a:moveTo>
                  <a:pt x="0" y="0"/>
                </a:moveTo>
                <a:lnTo>
                  <a:pt x="1182333" y="0"/>
                </a:lnTo>
                <a:lnTo>
                  <a:pt x="1182333" y="1182333"/>
                </a:lnTo>
                <a:lnTo>
                  <a:pt x="0" y="11823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dirty="0"/>
          </a:p>
        </p:txBody>
      </p:sp>
    </p:spTree>
    <p:extLst>
      <p:ext uri="{BB962C8B-B14F-4D97-AF65-F5344CB8AC3E}">
        <p14:creationId xmlns:p14="http://schemas.microsoft.com/office/powerpoint/2010/main" val="1632659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grpSp>
        <p:nvGrpSpPr>
          <p:cNvPr id="2" name="Group 2"/>
          <p:cNvGrpSpPr/>
          <p:nvPr/>
        </p:nvGrpSpPr>
        <p:grpSpPr>
          <a:xfrm>
            <a:off x="1169555" y="2545735"/>
            <a:ext cx="5753689" cy="3239729"/>
            <a:chOff x="0" y="0"/>
            <a:chExt cx="931674" cy="537579"/>
          </a:xfrm>
        </p:grpSpPr>
        <p:sp>
          <p:nvSpPr>
            <p:cNvPr id="3" name="Freeform 3"/>
            <p:cNvSpPr/>
            <p:nvPr/>
          </p:nvSpPr>
          <p:spPr>
            <a:xfrm>
              <a:off x="0" y="0"/>
              <a:ext cx="931675" cy="537579"/>
            </a:xfrm>
            <a:custGeom>
              <a:avLst/>
              <a:gdLst/>
              <a:ahLst/>
              <a:cxnLst/>
              <a:rect l="l" t="t" r="r" b="b"/>
              <a:pathLst>
                <a:path w="931675" h="537579">
                  <a:moveTo>
                    <a:pt x="78726" y="0"/>
                  </a:moveTo>
                  <a:lnTo>
                    <a:pt x="852948" y="0"/>
                  </a:lnTo>
                  <a:cubicBezTo>
                    <a:pt x="896428" y="0"/>
                    <a:pt x="931675" y="35247"/>
                    <a:pt x="931675" y="78726"/>
                  </a:cubicBezTo>
                  <a:lnTo>
                    <a:pt x="931675" y="458853"/>
                  </a:lnTo>
                  <a:cubicBezTo>
                    <a:pt x="931675" y="479732"/>
                    <a:pt x="923380" y="499756"/>
                    <a:pt x="908616" y="514520"/>
                  </a:cubicBezTo>
                  <a:cubicBezTo>
                    <a:pt x="893852" y="529285"/>
                    <a:pt x="873828" y="537579"/>
                    <a:pt x="852948" y="537579"/>
                  </a:cubicBezTo>
                  <a:lnTo>
                    <a:pt x="78726" y="537579"/>
                  </a:lnTo>
                  <a:cubicBezTo>
                    <a:pt x="57847" y="537579"/>
                    <a:pt x="37823" y="529285"/>
                    <a:pt x="23058" y="514520"/>
                  </a:cubicBezTo>
                  <a:cubicBezTo>
                    <a:pt x="8294" y="499756"/>
                    <a:pt x="0" y="479732"/>
                    <a:pt x="0" y="458853"/>
                  </a:cubicBezTo>
                  <a:lnTo>
                    <a:pt x="0" y="78726"/>
                  </a:lnTo>
                  <a:cubicBezTo>
                    <a:pt x="0" y="57847"/>
                    <a:pt x="8294" y="37823"/>
                    <a:pt x="23058" y="23058"/>
                  </a:cubicBezTo>
                  <a:cubicBezTo>
                    <a:pt x="37823" y="8294"/>
                    <a:pt x="57847" y="0"/>
                    <a:pt x="78726" y="0"/>
                  </a:cubicBezTo>
                  <a:close/>
                </a:path>
              </a:pathLst>
            </a:custGeom>
            <a:solidFill>
              <a:srgbClr val="FDF1E8"/>
            </a:solidFill>
            <a:ln w="95250" cap="rnd">
              <a:solidFill>
                <a:srgbClr val="984E11"/>
              </a:solidFill>
              <a:prstDash val="solid"/>
              <a:round/>
            </a:ln>
          </p:spPr>
          <p:txBody>
            <a:bodyPr/>
            <a:lstStyle/>
            <a:p>
              <a:endParaRPr lang="en-US"/>
            </a:p>
          </p:txBody>
        </p:sp>
        <p:sp>
          <p:nvSpPr>
            <p:cNvPr id="4" name="TextBox 4"/>
            <p:cNvSpPr txBox="1"/>
            <p:nvPr/>
          </p:nvSpPr>
          <p:spPr>
            <a:xfrm>
              <a:off x="0" y="-38100"/>
              <a:ext cx="931674" cy="575679"/>
            </a:xfrm>
            <a:prstGeom prst="rect">
              <a:avLst/>
            </a:prstGeom>
          </p:spPr>
          <p:txBody>
            <a:bodyPr lIns="29741" tIns="29741" rIns="29741" bIns="29741" rtlCol="0" anchor="ctr"/>
            <a:lstStyle/>
            <a:p>
              <a:pPr algn="ctr">
                <a:lnSpc>
                  <a:spcPts val="1400"/>
                </a:lnSpc>
                <a:spcBef>
                  <a:spcPct val="0"/>
                </a:spcBef>
              </a:pPr>
              <a:endParaRPr/>
            </a:p>
          </p:txBody>
        </p:sp>
      </p:grpSp>
      <p:grpSp>
        <p:nvGrpSpPr>
          <p:cNvPr id="5" name="Group 5"/>
          <p:cNvGrpSpPr/>
          <p:nvPr/>
        </p:nvGrpSpPr>
        <p:grpSpPr>
          <a:xfrm>
            <a:off x="7430189" y="4886129"/>
            <a:ext cx="3609933" cy="2346126"/>
            <a:chOff x="3635" y="-66675"/>
            <a:chExt cx="950764" cy="617910"/>
          </a:xfrm>
        </p:grpSpPr>
        <p:sp>
          <p:nvSpPr>
            <p:cNvPr id="6" name="Freeform 6"/>
            <p:cNvSpPr/>
            <p:nvPr/>
          </p:nvSpPr>
          <p:spPr>
            <a:xfrm>
              <a:off x="3638" y="0"/>
              <a:ext cx="950761" cy="506974"/>
            </a:xfrm>
            <a:custGeom>
              <a:avLst/>
              <a:gdLst/>
              <a:ahLst/>
              <a:cxnLst/>
              <a:rect l="l" t="t" r="r" b="b"/>
              <a:pathLst>
                <a:path w="950761" h="506974">
                  <a:moveTo>
                    <a:pt x="66483" y="0"/>
                  </a:moveTo>
                  <a:lnTo>
                    <a:pt x="884278" y="0"/>
                  </a:lnTo>
                  <a:cubicBezTo>
                    <a:pt x="920996" y="0"/>
                    <a:pt x="950761" y="29766"/>
                    <a:pt x="950761" y="66483"/>
                  </a:cubicBezTo>
                  <a:lnTo>
                    <a:pt x="950761" y="440490"/>
                  </a:lnTo>
                  <a:cubicBezTo>
                    <a:pt x="950761" y="477208"/>
                    <a:pt x="920996" y="506974"/>
                    <a:pt x="884278" y="506974"/>
                  </a:cubicBezTo>
                  <a:lnTo>
                    <a:pt x="66483" y="506974"/>
                  </a:lnTo>
                  <a:cubicBezTo>
                    <a:pt x="29766" y="506974"/>
                    <a:pt x="0" y="477208"/>
                    <a:pt x="0" y="440490"/>
                  </a:cubicBezTo>
                  <a:lnTo>
                    <a:pt x="0" y="66483"/>
                  </a:lnTo>
                  <a:cubicBezTo>
                    <a:pt x="0" y="29766"/>
                    <a:pt x="29766" y="0"/>
                    <a:pt x="66483" y="0"/>
                  </a:cubicBezTo>
                  <a:close/>
                </a:path>
              </a:pathLst>
            </a:custGeom>
            <a:solidFill>
              <a:srgbClr val="3C7F72"/>
            </a:solidFill>
          </p:spPr>
          <p:txBody>
            <a:bodyPr/>
            <a:lstStyle/>
            <a:p>
              <a:endParaRPr lang="en-US"/>
            </a:p>
          </p:txBody>
        </p:sp>
        <p:sp>
          <p:nvSpPr>
            <p:cNvPr id="7" name="TextBox 7"/>
            <p:cNvSpPr txBox="1"/>
            <p:nvPr/>
          </p:nvSpPr>
          <p:spPr>
            <a:xfrm>
              <a:off x="3635" y="-66675"/>
              <a:ext cx="947126" cy="617910"/>
            </a:xfrm>
            <a:prstGeom prst="rect">
              <a:avLst/>
            </a:prstGeom>
          </p:spPr>
          <p:txBody>
            <a:bodyPr lIns="50800" tIns="50800" rIns="50800" bIns="50800" rtlCol="0" anchor="ctr"/>
            <a:lstStyle/>
            <a:p>
              <a:pPr algn="ctr">
                <a:lnSpc>
                  <a:spcPts val="5179"/>
                </a:lnSpc>
              </a:pPr>
              <a:r>
                <a:rPr lang="en-US" sz="3699" spc="218" dirty="0">
                  <a:solidFill>
                    <a:srgbClr val="FFF1E7"/>
                  </a:solidFill>
                  <a:latin typeface="Tropika"/>
                </a:rPr>
                <a:t>Evolution of REBT</a:t>
              </a:r>
            </a:p>
          </p:txBody>
        </p:sp>
      </p:grpSp>
      <p:grpSp>
        <p:nvGrpSpPr>
          <p:cNvPr id="8" name="Group 8"/>
          <p:cNvGrpSpPr/>
          <p:nvPr/>
        </p:nvGrpSpPr>
        <p:grpSpPr>
          <a:xfrm>
            <a:off x="876261" y="6271419"/>
            <a:ext cx="5579459" cy="2872581"/>
            <a:chOff x="0" y="0"/>
            <a:chExt cx="931674" cy="537579"/>
          </a:xfrm>
        </p:grpSpPr>
        <p:sp>
          <p:nvSpPr>
            <p:cNvPr id="9" name="Freeform 9"/>
            <p:cNvSpPr/>
            <p:nvPr/>
          </p:nvSpPr>
          <p:spPr>
            <a:xfrm>
              <a:off x="0" y="0"/>
              <a:ext cx="931675" cy="537579"/>
            </a:xfrm>
            <a:custGeom>
              <a:avLst/>
              <a:gdLst/>
              <a:ahLst/>
              <a:cxnLst/>
              <a:rect l="l" t="t" r="r" b="b"/>
              <a:pathLst>
                <a:path w="931675" h="537579">
                  <a:moveTo>
                    <a:pt x="78726" y="0"/>
                  </a:moveTo>
                  <a:lnTo>
                    <a:pt x="852948" y="0"/>
                  </a:lnTo>
                  <a:cubicBezTo>
                    <a:pt x="896428" y="0"/>
                    <a:pt x="931675" y="35247"/>
                    <a:pt x="931675" y="78726"/>
                  </a:cubicBezTo>
                  <a:lnTo>
                    <a:pt x="931675" y="458853"/>
                  </a:lnTo>
                  <a:cubicBezTo>
                    <a:pt x="931675" y="479732"/>
                    <a:pt x="923380" y="499756"/>
                    <a:pt x="908616" y="514520"/>
                  </a:cubicBezTo>
                  <a:cubicBezTo>
                    <a:pt x="893852" y="529285"/>
                    <a:pt x="873828" y="537579"/>
                    <a:pt x="852948" y="537579"/>
                  </a:cubicBezTo>
                  <a:lnTo>
                    <a:pt x="78726" y="537579"/>
                  </a:lnTo>
                  <a:cubicBezTo>
                    <a:pt x="57847" y="537579"/>
                    <a:pt x="37823" y="529285"/>
                    <a:pt x="23058" y="514520"/>
                  </a:cubicBezTo>
                  <a:cubicBezTo>
                    <a:pt x="8294" y="499756"/>
                    <a:pt x="0" y="479732"/>
                    <a:pt x="0" y="458853"/>
                  </a:cubicBezTo>
                  <a:lnTo>
                    <a:pt x="0" y="78726"/>
                  </a:lnTo>
                  <a:cubicBezTo>
                    <a:pt x="0" y="57847"/>
                    <a:pt x="8294" y="37823"/>
                    <a:pt x="23058" y="23058"/>
                  </a:cubicBezTo>
                  <a:cubicBezTo>
                    <a:pt x="37823" y="8294"/>
                    <a:pt x="57847" y="0"/>
                    <a:pt x="78726" y="0"/>
                  </a:cubicBezTo>
                  <a:close/>
                </a:path>
              </a:pathLst>
            </a:custGeom>
            <a:solidFill>
              <a:srgbClr val="FDF1E8"/>
            </a:solidFill>
            <a:ln w="95250" cap="rnd">
              <a:solidFill>
                <a:srgbClr val="984E11"/>
              </a:solidFill>
              <a:prstDash val="solid"/>
              <a:round/>
            </a:ln>
          </p:spPr>
          <p:txBody>
            <a:bodyPr/>
            <a:lstStyle/>
            <a:p>
              <a:endParaRPr lang="en-US"/>
            </a:p>
          </p:txBody>
        </p:sp>
        <p:sp>
          <p:nvSpPr>
            <p:cNvPr id="10" name="TextBox 10"/>
            <p:cNvSpPr txBox="1"/>
            <p:nvPr/>
          </p:nvSpPr>
          <p:spPr>
            <a:xfrm>
              <a:off x="0" y="-38100"/>
              <a:ext cx="931674" cy="575679"/>
            </a:xfrm>
            <a:prstGeom prst="rect">
              <a:avLst/>
            </a:prstGeom>
          </p:spPr>
          <p:txBody>
            <a:bodyPr lIns="29741" tIns="29741" rIns="29741" bIns="29741" rtlCol="0" anchor="ctr"/>
            <a:lstStyle/>
            <a:p>
              <a:pPr algn="ctr">
                <a:lnSpc>
                  <a:spcPts val="1400"/>
                </a:lnSpc>
                <a:spcBef>
                  <a:spcPct val="0"/>
                </a:spcBef>
              </a:pPr>
              <a:endParaRPr/>
            </a:p>
          </p:txBody>
        </p:sp>
      </p:grpSp>
      <p:grpSp>
        <p:nvGrpSpPr>
          <p:cNvPr id="11" name="Group 11"/>
          <p:cNvGrpSpPr/>
          <p:nvPr/>
        </p:nvGrpSpPr>
        <p:grpSpPr>
          <a:xfrm>
            <a:off x="11832280" y="2533184"/>
            <a:ext cx="5579453" cy="3295716"/>
            <a:chOff x="0" y="0"/>
            <a:chExt cx="931674" cy="537579"/>
          </a:xfrm>
        </p:grpSpPr>
        <p:sp>
          <p:nvSpPr>
            <p:cNvPr id="12" name="Freeform 12"/>
            <p:cNvSpPr/>
            <p:nvPr/>
          </p:nvSpPr>
          <p:spPr>
            <a:xfrm>
              <a:off x="0" y="0"/>
              <a:ext cx="931675" cy="537579"/>
            </a:xfrm>
            <a:custGeom>
              <a:avLst/>
              <a:gdLst/>
              <a:ahLst/>
              <a:cxnLst/>
              <a:rect l="l" t="t" r="r" b="b"/>
              <a:pathLst>
                <a:path w="931675" h="537579">
                  <a:moveTo>
                    <a:pt x="78726" y="0"/>
                  </a:moveTo>
                  <a:lnTo>
                    <a:pt x="852948" y="0"/>
                  </a:lnTo>
                  <a:cubicBezTo>
                    <a:pt x="896428" y="0"/>
                    <a:pt x="931675" y="35247"/>
                    <a:pt x="931675" y="78726"/>
                  </a:cubicBezTo>
                  <a:lnTo>
                    <a:pt x="931675" y="458853"/>
                  </a:lnTo>
                  <a:cubicBezTo>
                    <a:pt x="931675" y="479732"/>
                    <a:pt x="923380" y="499756"/>
                    <a:pt x="908616" y="514520"/>
                  </a:cubicBezTo>
                  <a:cubicBezTo>
                    <a:pt x="893852" y="529285"/>
                    <a:pt x="873828" y="537579"/>
                    <a:pt x="852948" y="537579"/>
                  </a:cubicBezTo>
                  <a:lnTo>
                    <a:pt x="78726" y="537579"/>
                  </a:lnTo>
                  <a:cubicBezTo>
                    <a:pt x="57847" y="537579"/>
                    <a:pt x="37823" y="529285"/>
                    <a:pt x="23058" y="514520"/>
                  </a:cubicBezTo>
                  <a:cubicBezTo>
                    <a:pt x="8294" y="499756"/>
                    <a:pt x="0" y="479732"/>
                    <a:pt x="0" y="458853"/>
                  </a:cubicBezTo>
                  <a:lnTo>
                    <a:pt x="0" y="78726"/>
                  </a:lnTo>
                  <a:cubicBezTo>
                    <a:pt x="0" y="57847"/>
                    <a:pt x="8294" y="37823"/>
                    <a:pt x="23058" y="23058"/>
                  </a:cubicBezTo>
                  <a:cubicBezTo>
                    <a:pt x="37823" y="8294"/>
                    <a:pt x="57847" y="0"/>
                    <a:pt x="78726" y="0"/>
                  </a:cubicBezTo>
                  <a:close/>
                </a:path>
              </a:pathLst>
            </a:custGeom>
            <a:solidFill>
              <a:srgbClr val="FDF1E8"/>
            </a:solidFill>
            <a:ln w="95250" cap="rnd">
              <a:solidFill>
                <a:srgbClr val="984E11"/>
              </a:solidFill>
              <a:prstDash val="solid"/>
              <a:round/>
            </a:ln>
          </p:spPr>
          <p:txBody>
            <a:bodyPr/>
            <a:lstStyle/>
            <a:p>
              <a:endParaRPr lang="en-US"/>
            </a:p>
          </p:txBody>
        </p:sp>
        <p:sp>
          <p:nvSpPr>
            <p:cNvPr id="13" name="TextBox 13"/>
            <p:cNvSpPr txBox="1"/>
            <p:nvPr/>
          </p:nvSpPr>
          <p:spPr>
            <a:xfrm>
              <a:off x="0" y="-38100"/>
              <a:ext cx="931674" cy="575679"/>
            </a:xfrm>
            <a:prstGeom prst="rect">
              <a:avLst/>
            </a:prstGeom>
          </p:spPr>
          <p:txBody>
            <a:bodyPr lIns="29741" tIns="29741" rIns="29741" bIns="29741" rtlCol="0" anchor="ctr"/>
            <a:lstStyle/>
            <a:p>
              <a:pPr algn="ctr">
                <a:lnSpc>
                  <a:spcPts val="1400"/>
                </a:lnSpc>
                <a:spcBef>
                  <a:spcPct val="0"/>
                </a:spcBef>
              </a:pPr>
              <a:endParaRPr/>
            </a:p>
          </p:txBody>
        </p:sp>
      </p:grpSp>
      <p:grpSp>
        <p:nvGrpSpPr>
          <p:cNvPr id="14" name="Group 14"/>
          <p:cNvGrpSpPr/>
          <p:nvPr/>
        </p:nvGrpSpPr>
        <p:grpSpPr>
          <a:xfrm>
            <a:off x="11832280" y="6276196"/>
            <a:ext cx="5579452" cy="2867804"/>
            <a:chOff x="0" y="0"/>
            <a:chExt cx="931674" cy="537579"/>
          </a:xfrm>
        </p:grpSpPr>
        <p:sp>
          <p:nvSpPr>
            <p:cNvPr id="15" name="Freeform 15"/>
            <p:cNvSpPr/>
            <p:nvPr/>
          </p:nvSpPr>
          <p:spPr>
            <a:xfrm>
              <a:off x="0" y="0"/>
              <a:ext cx="931675" cy="537579"/>
            </a:xfrm>
            <a:custGeom>
              <a:avLst/>
              <a:gdLst/>
              <a:ahLst/>
              <a:cxnLst/>
              <a:rect l="l" t="t" r="r" b="b"/>
              <a:pathLst>
                <a:path w="931675" h="537579">
                  <a:moveTo>
                    <a:pt x="78726" y="0"/>
                  </a:moveTo>
                  <a:lnTo>
                    <a:pt x="852948" y="0"/>
                  </a:lnTo>
                  <a:cubicBezTo>
                    <a:pt x="896428" y="0"/>
                    <a:pt x="931675" y="35247"/>
                    <a:pt x="931675" y="78726"/>
                  </a:cubicBezTo>
                  <a:lnTo>
                    <a:pt x="931675" y="458853"/>
                  </a:lnTo>
                  <a:cubicBezTo>
                    <a:pt x="931675" y="479732"/>
                    <a:pt x="923380" y="499756"/>
                    <a:pt x="908616" y="514520"/>
                  </a:cubicBezTo>
                  <a:cubicBezTo>
                    <a:pt x="893852" y="529285"/>
                    <a:pt x="873828" y="537579"/>
                    <a:pt x="852948" y="537579"/>
                  </a:cubicBezTo>
                  <a:lnTo>
                    <a:pt x="78726" y="537579"/>
                  </a:lnTo>
                  <a:cubicBezTo>
                    <a:pt x="57847" y="537579"/>
                    <a:pt x="37823" y="529285"/>
                    <a:pt x="23058" y="514520"/>
                  </a:cubicBezTo>
                  <a:cubicBezTo>
                    <a:pt x="8294" y="499756"/>
                    <a:pt x="0" y="479732"/>
                    <a:pt x="0" y="458853"/>
                  </a:cubicBezTo>
                  <a:lnTo>
                    <a:pt x="0" y="78726"/>
                  </a:lnTo>
                  <a:cubicBezTo>
                    <a:pt x="0" y="57847"/>
                    <a:pt x="8294" y="37823"/>
                    <a:pt x="23058" y="23058"/>
                  </a:cubicBezTo>
                  <a:cubicBezTo>
                    <a:pt x="37823" y="8294"/>
                    <a:pt x="57847" y="0"/>
                    <a:pt x="78726" y="0"/>
                  </a:cubicBezTo>
                  <a:close/>
                </a:path>
              </a:pathLst>
            </a:custGeom>
            <a:solidFill>
              <a:srgbClr val="FDF1E8"/>
            </a:solidFill>
            <a:ln w="95250" cap="rnd">
              <a:solidFill>
                <a:srgbClr val="984E11"/>
              </a:solidFill>
              <a:prstDash val="solid"/>
              <a:round/>
            </a:ln>
          </p:spPr>
          <p:txBody>
            <a:bodyPr/>
            <a:lstStyle/>
            <a:p>
              <a:endParaRPr lang="en-US"/>
            </a:p>
          </p:txBody>
        </p:sp>
        <p:sp>
          <p:nvSpPr>
            <p:cNvPr id="16" name="TextBox 16"/>
            <p:cNvSpPr txBox="1"/>
            <p:nvPr/>
          </p:nvSpPr>
          <p:spPr>
            <a:xfrm>
              <a:off x="0" y="-38100"/>
              <a:ext cx="931674" cy="575679"/>
            </a:xfrm>
            <a:prstGeom prst="rect">
              <a:avLst/>
            </a:prstGeom>
          </p:spPr>
          <p:txBody>
            <a:bodyPr lIns="29741" tIns="29741" rIns="29741" bIns="29741" rtlCol="0" anchor="ctr"/>
            <a:lstStyle/>
            <a:p>
              <a:pPr algn="ctr">
                <a:lnSpc>
                  <a:spcPts val="1400"/>
                </a:lnSpc>
                <a:spcBef>
                  <a:spcPct val="0"/>
                </a:spcBef>
              </a:pPr>
              <a:endParaRPr/>
            </a:p>
          </p:txBody>
        </p:sp>
      </p:grpSp>
      <p:sp>
        <p:nvSpPr>
          <p:cNvPr id="17" name="AutoShape 17"/>
          <p:cNvSpPr/>
          <p:nvPr/>
        </p:nvSpPr>
        <p:spPr>
          <a:xfrm flipV="1">
            <a:off x="9221349" y="4438716"/>
            <a:ext cx="2610932" cy="700569"/>
          </a:xfrm>
          <a:prstGeom prst="line">
            <a:avLst/>
          </a:prstGeom>
          <a:ln w="66675" cap="flat">
            <a:solidFill>
              <a:srgbClr val="000000"/>
            </a:solidFill>
            <a:prstDash val="solid"/>
            <a:headEnd type="none" w="sm" len="sm"/>
            <a:tailEnd type="triangle" w="lg" len="med"/>
          </a:ln>
        </p:spPr>
        <p:txBody>
          <a:bodyPr/>
          <a:lstStyle/>
          <a:p>
            <a:endParaRPr lang="en-US"/>
          </a:p>
        </p:txBody>
      </p:sp>
      <p:sp>
        <p:nvSpPr>
          <p:cNvPr id="18" name="AutoShape 18"/>
          <p:cNvSpPr/>
          <p:nvPr/>
        </p:nvSpPr>
        <p:spPr>
          <a:xfrm flipH="1" flipV="1">
            <a:off x="6455719" y="4438716"/>
            <a:ext cx="2765630" cy="700569"/>
          </a:xfrm>
          <a:prstGeom prst="line">
            <a:avLst/>
          </a:prstGeom>
          <a:ln w="66675" cap="flat">
            <a:solidFill>
              <a:srgbClr val="000000"/>
            </a:solidFill>
            <a:prstDash val="solid"/>
            <a:headEnd type="none" w="sm" len="sm"/>
            <a:tailEnd type="triangle" w="lg" len="med"/>
          </a:ln>
        </p:spPr>
        <p:txBody>
          <a:bodyPr/>
          <a:lstStyle/>
          <a:p>
            <a:endParaRPr lang="en-US"/>
          </a:p>
        </p:txBody>
      </p:sp>
      <p:sp>
        <p:nvSpPr>
          <p:cNvPr id="19" name="AutoShape 19"/>
          <p:cNvSpPr/>
          <p:nvPr/>
        </p:nvSpPr>
        <p:spPr>
          <a:xfrm flipH="1">
            <a:off x="6455719" y="7064201"/>
            <a:ext cx="2765630" cy="689615"/>
          </a:xfrm>
          <a:prstGeom prst="line">
            <a:avLst/>
          </a:prstGeom>
          <a:ln w="66675" cap="flat">
            <a:solidFill>
              <a:srgbClr val="000000"/>
            </a:solidFill>
            <a:prstDash val="solid"/>
            <a:headEnd type="none" w="sm" len="sm"/>
            <a:tailEnd type="triangle" w="lg" len="med"/>
          </a:ln>
        </p:spPr>
        <p:txBody>
          <a:bodyPr/>
          <a:lstStyle/>
          <a:p>
            <a:endParaRPr lang="en-US"/>
          </a:p>
        </p:txBody>
      </p:sp>
      <p:sp>
        <p:nvSpPr>
          <p:cNvPr id="20" name="AutoShape 20"/>
          <p:cNvSpPr/>
          <p:nvPr/>
        </p:nvSpPr>
        <p:spPr>
          <a:xfrm>
            <a:off x="9221349" y="7064201"/>
            <a:ext cx="2610932" cy="689615"/>
          </a:xfrm>
          <a:prstGeom prst="line">
            <a:avLst/>
          </a:prstGeom>
          <a:ln w="66675" cap="flat">
            <a:solidFill>
              <a:srgbClr val="000000"/>
            </a:solidFill>
            <a:prstDash val="solid"/>
            <a:headEnd type="none" w="sm" len="sm"/>
            <a:tailEnd type="triangle" w="lg" len="med"/>
          </a:ln>
        </p:spPr>
        <p:txBody>
          <a:bodyPr/>
          <a:lstStyle/>
          <a:p>
            <a:endParaRPr lang="en-US"/>
          </a:p>
        </p:txBody>
      </p:sp>
      <p:sp>
        <p:nvSpPr>
          <p:cNvPr id="21" name="Freeform 21"/>
          <p:cNvSpPr/>
          <p:nvPr/>
        </p:nvSpPr>
        <p:spPr>
          <a:xfrm>
            <a:off x="16727101" y="7911188"/>
            <a:ext cx="1459580" cy="2904637"/>
          </a:xfrm>
          <a:custGeom>
            <a:avLst/>
            <a:gdLst/>
            <a:ahLst/>
            <a:cxnLst/>
            <a:rect l="l" t="t" r="r" b="b"/>
            <a:pathLst>
              <a:path w="1459580" h="2904637">
                <a:moveTo>
                  <a:pt x="0" y="0"/>
                </a:moveTo>
                <a:lnTo>
                  <a:pt x="1459580" y="0"/>
                </a:lnTo>
                <a:lnTo>
                  <a:pt x="1459580" y="2904638"/>
                </a:lnTo>
                <a:lnTo>
                  <a:pt x="0" y="29046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2" name="TextBox 22"/>
          <p:cNvSpPr txBox="1"/>
          <p:nvPr/>
        </p:nvSpPr>
        <p:spPr>
          <a:xfrm>
            <a:off x="1570070" y="6393538"/>
            <a:ext cx="4207275" cy="3231654"/>
          </a:xfrm>
          <a:prstGeom prst="rect">
            <a:avLst/>
          </a:prstGeom>
        </p:spPr>
        <p:txBody>
          <a:bodyPr wrap="square" lIns="0" tIns="0" rIns="0" bIns="0" rtlCol="0" anchor="t">
            <a:spAutoFit/>
          </a:bodyPr>
          <a:lstStyle/>
          <a:p>
            <a:pPr marL="342900" indent="-342900" algn="ctr">
              <a:lnSpc>
                <a:spcPts val="2805"/>
              </a:lnSpc>
              <a:buFont typeface="Wingdings" panose="05000000000000000000" pitchFamily="2" charset="2"/>
              <a:buChar char="v"/>
            </a:pPr>
            <a:endParaRPr lang="en-US" sz="2800" spc="-64" dirty="0">
              <a:solidFill>
                <a:srgbClr val="763B0A"/>
              </a:solidFill>
              <a:latin typeface="มอนตี้ Bold"/>
            </a:endParaRPr>
          </a:p>
          <a:p>
            <a:pPr marL="342900" indent="-342900" algn="ctr">
              <a:lnSpc>
                <a:spcPts val="2805"/>
              </a:lnSpc>
              <a:buFont typeface="Wingdings" panose="05000000000000000000" pitchFamily="2" charset="2"/>
              <a:buChar char="v"/>
            </a:pPr>
            <a:r>
              <a:rPr lang="en-US" sz="2800" spc="-64" dirty="0">
                <a:solidFill>
                  <a:srgbClr val="763B0A"/>
                </a:solidFill>
                <a:latin typeface="มอนตี้ Bold"/>
              </a:rPr>
              <a:t>1961- Rational Emotive Therapy</a:t>
            </a:r>
            <a:br>
              <a:rPr lang="en-US" sz="2800" spc="-64" dirty="0">
                <a:solidFill>
                  <a:srgbClr val="763B0A"/>
                </a:solidFill>
                <a:latin typeface="มอนตี้ Bold"/>
              </a:rPr>
            </a:br>
            <a:endParaRPr lang="en-US" sz="2800" spc="-64" dirty="0">
              <a:solidFill>
                <a:srgbClr val="763B0A"/>
              </a:solidFill>
              <a:latin typeface="มอนตี้ Bold"/>
            </a:endParaRPr>
          </a:p>
          <a:p>
            <a:pPr marL="342900" indent="-342900" algn="ctr">
              <a:lnSpc>
                <a:spcPts val="2805"/>
              </a:lnSpc>
              <a:buFont typeface="Wingdings" panose="05000000000000000000" pitchFamily="2" charset="2"/>
              <a:buChar char="v"/>
            </a:pPr>
            <a:r>
              <a:rPr lang="en-US" sz="2800" spc="-64" dirty="0">
                <a:solidFill>
                  <a:srgbClr val="763B0A"/>
                </a:solidFill>
                <a:latin typeface="มอนตี้ Bold"/>
              </a:rPr>
              <a:t>1993 -Rational Emotive Behavior Therapy</a:t>
            </a:r>
          </a:p>
          <a:p>
            <a:pPr marL="342900" indent="-342900" algn="ctr">
              <a:lnSpc>
                <a:spcPts val="2805"/>
              </a:lnSpc>
              <a:buFont typeface="Wingdings" panose="05000000000000000000" pitchFamily="2" charset="2"/>
              <a:buChar char="v"/>
            </a:pPr>
            <a:endParaRPr lang="en-US" sz="2004" spc="-64" dirty="0">
              <a:solidFill>
                <a:srgbClr val="763B0A"/>
              </a:solidFill>
              <a:latin typeface="มอนตี้ Bold"/>
            </a:endParaRPr>
          </a:p>
          <a:p>
            <a:pPr marL="342900" indent="-342900" algn="ctr">
              <a:lnSpc>
                <a:spcPts val="2805"/>
              </a:lnSpc>
              <a:buFont typeface="Wingdings" panose="05000000000000000000" pitchFamily="2" charset="2"/>
              <a:buChar char="v"/>
            </a:pPr>
            <a:endParaRPr lang="en-US" sz="2004" spc="-64" dirty="0">
              <a:solidFill>
                <a:srgbClr val="763B0A"/>
              </a:solidFill>
              <a:latin typeface="มอนตี้ Bold"/>
            </a:endParaRPr>
          </a:p>
        </p:txBody>
      </p:sp>
      <p:sp>
        <p:nvSpPr>
          <p:cNvPr id="23" name="Freeform 23"/>
          <p:cNvSpPr/>
          <p:nvPr/>
        </p:nvSpPr>
        <p:spPr>
          <a:xfrm>
            <a:off x="-57236" y="7767032"/>
            <a:ext cx="1459580" cy="2904637"/>
          </a:xfrm>
          <a:custGeom>
            <a:avLst/>
            <a:gdLst/>
            <a:ahLst/>
            <a:cxnLst/>
            <a:rect l="l" t="t" r="r" b="b"/>
            <a:pathLst>
              <a:path w="1459580" h="2904637">
                <a:moveTo>
                  <a:pt x="0" y="0"/>
                </a:moveTo>
                <a:lnTo>
                  <a:pt x="1459580" y="0"/>
                </a:lnTo>
                <a:lnTo>
                  <a:pt x="1459580" y="2904638"/>
                </a:lnTo>
                <a:lnTo>
                  <a:pt x="0" y="29046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TextBox 24"/>
          <p:cNvSpPr txBox="1"/>
          <p:nvPr/>
        </p:nvSpPr>
        <p:spPr>
          <a:xfrm>
            <a:off x="1403135" y="189624"/>
            <a:ext cx="16230600" cy="1447256"/>
          </a:xfrm>
          <a:prstGeom prst="rect">
            <a:avLst/>
          </a:prstGeom>
        </p:spPr>
        <p:txBody>
          <a:bodyPr lIns="0" tIns="0" rIns="0" bIns="0" rtlCol="0" anchor="t">
            <a:spAutoFit/>
          </a:bodyPr>
          <a:lstStyle/>
          <a:p>
            <a:pPr algn="ctr">
              <a:lnSpc>
                <a:spcPts val="12319"/>
              </a:lnSpc>
            </a:pPr>
            <a:r>
              <a:rPr lang="en-US" sz="8000" spc="351" dirty="0">
                <a:solidFill>
                  <a:srgbClr val="FAB30C"/>
                </a:solidFill>
                <a:latin typeface="Lucky Bones"/>
              </a:rPr>
              <a:t>Retro REBT Facts </a:t>
            </a:r>
          </a:p>
        </p:txBody>
      </p:sp>
      <p:sp>
        <p:nvSpPr>
          <p:cNvPr id="25" name="TextBox 25"/>
          <p:cNvSpPr txBox="1"/>
          <p:nvPr/>
        </p:nvSpPr>
        <p:spPr>
          <a:xfrm>
            <a:off x="1220016" y="2961383"/>
            <a:ext cx="5235697" cy="2875146"/>
          </a:xfrm>
          <a:prstGeom prst="rect">
            <a:avLst/>
          </a:prstGeom>
        </p:spPr>
        <p:txBody>
          <a:bodyPr wrap="square" lIns="0" tIns="0" rIns="0" bIns="0" rtlCol="0" anchor="t">
            <a:spAutoFit/>
          </a:bodyPr>
          <a:lstStyle/>
          <a:p>
            <a:pPr marL="342900" indent="-342900" algn="ctr">
              <a:lnSpc>
                <a:spcPts val="2805"/>
              </a:lnSpc>
              <a:buFont typeface="Wingdings" panose="05000000000000000000" pitchFamily="2" charset="2"/>
              <a:buChar char="v"/>
            </a:pPr>
            <a:r>
              <a:rPr lang="en-US" sz="2400" spc="-64" dirty="0">
                <a:solidFill>
                  <a:srgbClr val="763B0A"/>
                </a:solidFill>
                <a:latin typeface="มอนตี้ Bold"/>
              </a:rPr>
              <a:t>1956 at the APA annual convention Ellis proposed his first paper on Rational Therapy.</a:t>
            </a:r>
            <a:br>
              <a:rPr lang="en-US" sz="2400" spc="-64" dirty="0">
                <a:solidFill>
                  <a:srgbClr val="763B0A"/>
                </a:solidFill>
                <a:latin typeface="มอนตี้ Bold"/>
              </a:rPr>
            </a:br>
            <a:r>
              <a:rPr lang="en-US" sz="2400" spc="-64" dirty="0">
                <a:solidFill>
                  <a:srgbClr val="763B0A"/>
                </a:solidFill>
                <a:latin typeface="มอนตี้ Bold"/>
              </a:rPr>
              <a:t> </a:t>
            </a:r>
          </a:p>
          <a:p>
            <a:pPr marL="342900" indent="-342900" algn="ctr">
              <a:lnSpc>
                <a:spcPts val="2805"/>
              </a:lnSpc>
              <a:buFont typeface="Wingdings" panose="05000000000000000000" pitchFamily="2" charset="2"/>
              <a:buChar char="v"/>
            </a:pPr>
            <a:r>
              <a:rPr lang="en-US" sz="2400" spc="-64" dirty="0">
                <a:solidFill>
                  <a:srgbClr val="763B0A"/>
                </a:solidFill>
                <a:latin typeface="มอนตี้ Bold"/>
              </a:rPr>
              <a:t>1957 he began challenging irrational belief systems and encouraged healthier ways of thinking </a:t>
            </a:r>
          </a:p>
        </p:txBody>
      </p:sp>
      <p:sp>
        <p:nvSpPr>
          <p:cNvPr id="26" name="TextBox 26"/>
          <p:cNvSpPr txBox="1"/>
          <p:nvPr/>
        </p:nvSpPr>
        <p:spPr>
          <a:xfrm>
            <a:off x="12303766" y="2818592"/>
            <a:ext cx="4588275" cy="3590727"/>
          </a:xfrm>
          <a:prstGeom prst="rect">
            <a:avLst/>
          </a:prstGeom>
        </p:spPr>
        <p:txBody>
          <a:bodyPr wrap="square" lIns="0" tIns="0" rIns="0" bIns="0" rtlCol="0" anchor="t">
            <a:spAutoFit/>
          </a:bodyPr>
          <a:lstStyle/>
          <a:p>
            <a:pPr marL="342900" indent="-342900" algn="ctr">
              <a:lnSpc>
                <a:spcPts val="2805"/>
              </a:lnSpc>
              <a:buFont typeface="Wingdings" panose="05000000000000000000" pitchFamily="2" charset="2"/>
              <a:buChar char="v"/>
            </a:pPr>
            <a:r>
              <a:rPr lang="en-US" sz="2800" spc="-64" dirty="0">
                <a:solidFill>
                  <a:srgbClr val="763B0A"/>
                </a:solidFill>
                <a:latin typeface="มอนตี้ Bold"/>
              </a:rPr>
              <a:t>Publications:</a:t>
            </a:r>
            <a:br>
              <a:rPr lang="en-US" sz="2800" spc="-64" dirty="0">
                <a:solidFill>
                  <a:srgbClr val="763B0A"/>
                </a:solidFill>
                <a:latin typeface="มอนตี้ Bold"/>
              </a:rPr>
            </a:br>
            <a:endParaRPr lang="en-US" sz="2800" spc="-64" dirty="0">
              <a:solidFill>
                <a:srgbClr val="763B0A"/>
              </a:solidFill>
              <a:latin typeface="มอนตี้ Bold"/>
            </a:endParaRPr>
          </a:p>
          <a:p>
            <a:pPr marL="342900" indent="-342900" algn="ctr">
              <a:lnSpc>
                <a:spcPts val="2805"/>
              </a:lnSpc>
              <a:buFont typeface="Wingdings" panose="05000000000000000000" pitchFamily="2" charset="2"/>
              <a:buChar char="v"/>
            </a:pPr>
            <a:r>
              <a:rPr lang="en-US" sz="2800" spc="-64" dirty="0">
                <a:solidFill>
                  <a:srgbClr val="763B0A"/>
                </a:solidFill>
                <a:latin typeface="มอนตี้ Bold"/>
              </a:rPr>
              <a:t>Over 75 books and monographs</a:t>
            </a:r>
          </a:p>
          <a:p>
            <a:pPr marL="342900" indent="-342900" algn="ctr">
              <a:lnSpc>
                <a:spcPts val="2805"/>
              </a:lnSpc>
              <a:buFont typeface="Wingdings" panose="05000000000000000000" pitchFamily="2" charset="2"/>
              <a:buChar char="v"/>
            </a:pPr>
            <a:r>
              <a:rPr lang="en-US" sz="2800" spc="-64" dirty="0">
                <a:solidFill>
                  <a:srgbClr val="763B0A"/>
                </a:solidFill>
                <a:latin typeface="มอนตี้ Bold"/>
              </a:rPr>
              <a:t>200 video and audio cassettes </a:t>
            </a:r>
          </a:p>
          <a:p>
            <a:pPr marL="342900" indent="-342900" algn="ctr">
              <a:lnSpc>
                <a:spcPts val="2805"/>
              </a:lnSpc>
              <a:buFont typeface="Wingdings" panose="05000000000000000000" pitchFamily="2" charset="2"/>
              <a:buChar char="v"/>
            </a:pPr>
            <a:r>
              <a:rPr lang="en-US" sz="2800" spc="-64" dirty="0">
                <a:solidFill>
                  <a:srgbClr val="763B0A"/>
                </a:solidFill>
                <a:latin typeface="มอนตี้ Bold"/>
              </a:rPr>
              <a:t>Over 800 scientific papers</a:t>
            </a:r>
          </a:p>
          <a:p>
            <a:pPr marL="342900" indent="-342900" algn="ctr">
              <a:lnSpc>
                <a:spcPts val="2805"/>
              </a:lnSpc>
              <a:buFont typeface="Wingdings" panose="05000000000000000000" pitchFamily="2" charset="2"/>
              <a:buChar char="v"/>
            </a:pPr>
            <a:endParaRPr lang="en-US" sz="2004" spc="-64" dirty="0">
              <a:solidFill>
                <a:srgbClr val="763B0A"/>
              </a:solidFill>
              <a:latin typeface="มอนตี้ Bold"/>
            </a:endParaRPr>
          </a:p>
          <a:p>
            <a:pPr marL="342900" indent="-342900" algn="ctr">
              <a:lnSpc>
                <a:spcPts val="2805"/>
              </a:lnSpc>
              <a:buFont typeface="Wingdings" panose="05000000000000000000" pitchFamily="2" charset="2"/>
              <a:buChar char="v"/>
            </a:pPr>
            <a:endParaRPr lang="en-US" sz="2004" spc="-64" dirty="0">
              <a:solidFill>
                <a:srgbClr val="763B0A"/>
              </a:solidFill>
              <a:latin typeface="มอนตี้ Bold"/>
            </a:endParaRPr>
          </a:p>
        </p:txBody>
      </p:sp>
      <p:sp>
        <p:nvSpPr>
          <p:cNvPr id="27" name="TextBox 27"/>
          <p:cNvSpPr txBox="1"/>
          <p:nvPr/>
        </p:nvSpPr>
        <p:spPr>
          <a:xfrm>
            <a:off x="12452083" y="6331983"/>
            <a:ext cx="4039275" cy="2875146"/>
          </a:xfrm>
          <a:prstGeom prst="rect">
            <a:avLst/>
          </a:prstGeom>
        </p:spPr>
        <p:txBody>
          <a:bodyPr wrap="square" lIns="0" tIns="0" rIns="0" bIns="0" rtlCol="0" anchor="t">
            <a:spAutoFit/>
          </a:bodyPr>
          <a:lstStyle/>
          <a:p>
            <a:pPr marL="342900" indent="-342900" algn="ctr">
              <a:lnSpc>
                <a:spcPts val="2805"/>
              </a:lnSpc>
              <a:buFont typeface="Wingdings" panose="05000000000000000000" pitchFamily="2" charset="2"/>
              <a:buChar char="v"/>
            </a:pPr>
            <a:r>
              <a:rPr lang="en-US" sz="2400" spc="-64" dirty="0">
                <a:solidFill>
                  <a:srgbClr val="763B0A"/>
                </a:solidFill>
                <a:latin typeface="มอนตี้ Bold"/>
              </a:rPr>
              <a:t>Honored as one of the “Most Influential Psychologists” </a:t>
            </a:r>
            <a:br>
              <a:rPr lang="en-US" sz="2400" spc="-64" dirty="0">
                <a:solidFill>
                  <a:srgbClr val="763B0A"/>
                </a:solidFill>
                <a:latin typeface="มอนตี้ Bold"/>
              </a:rPr>
            </a:br>
            <a:endParaRPr lang="en-US" sz="2400" spc="-64" dirty="0">
              <a:solidFill>
                <a:srgbClr val="763B0A"/>
              </a:solidFill>
              <a:latin typeface="มอนตี้ Bold"/>
            </a:endParaRPr>
          </a:p>
          <a:p>
            <a:pPr marL="342900" indent="-342900" algn="ctr">
              <a:lnSpc>
                <a:spcPts val="2805"/>
              </a:lnSpc>
              <a:buFont typeface="Wingdings" panose="05000000000000000000" pitchFamily="2" charset="2"/>
              <a:buChar char="v"/>
            </a:pPr>
            <a:r>
              <a:rPr lang="en-US" sz="2400" spc="-64" dirty="0">
                <a:solidFill>
                  <a:srgbClr val="763B0A"/>
                </a:solidFill>
                <a:latin typeface="มอนตี้ Bold"/>
              </a:rPr>
              <a:t>1971 awarded the Humanist of the Year by the American Humanist </a:t>
            </a:r>
            <a:r>
              <a:rPr lang="en-US" sz="2400" spc="-64" dirty="0" err="1">
                <a:solidFill>
                  <a:srgbClr val="763B0A"/>
                </a:solidFill>
                <a:latin typeface="มอนตี้ Bold"/>
              </a:rPr>
              <a:t>Assocation</a:t>
            </a:r>
            <a:r>
              <a:rPr lang="en-US" sz="2400" spc="-64" dirty="0">
                <a:solidFill>
                  <a:srgbClr val="763B0A"/>
                </a:solidFill>
                <a:latin typeface="มอนตี้ Bold"/>
              </a:rPr>
              <a:t> </a:t>
            </a:r>
          </a:p>
        </p:txBody>
      </p:sp>
      <p:sp>
        <p:nvSpPr>
          <p:cNvPr id="28" name="Freeform 28"/>
          <p:cNvSpPr/>
          <p:nvPr/>
        </p:nvSpPr>
        <p:spPr>
          <a:xfrm>
            <a:off x="14076620" y="77759"/>
            <a:ext cx="2078455" cy="1800462"/>
          </a:xfrm>
          <a:custGeom>
            <a:avLst/>
            <a:gdLst/>
            <a:ahLst/>
            <a:cxnLst/>
            <a:rect l="l" t="t" r="r" b="b"/>
            <a:pathLst>
              <a:path w="2078455" h="1800462">
                <a:moveTo>
                  <a:pt x="0" y="0"/>
                </a:moveTo>
                <a:lnTo>
                  <a:pt x="2078455" y="0"/>
                </a:lnTo>
                <a:lnTo>
                  <a:pt x="2078455" y="1800461"/>
                </a:lnTo>
                <a:lnTo>
                  <a:pt x="0" y="18004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9" name="Freeform 29"/>
          <p:cNvSpPr/>
          <p:nvPr/>
        </p:nvSpPr>
        <p:spPr>
          <a:xfrm>
            <a:off x="15398495" y="0"/>
            <a:ext cx="2972739" cy="2575135"/>
          </a:xfrm>
          <a:custGeom>
            <a:avLst/>
            <a:gdLst/>
            <a:ahLst/>
            <a:cxnLst/>
            <a:rect l="l" t="t" r="r" b="b"/>
            <a:pathLst>
              <a:path w="2972739" h="2575135">
                <a:moveTo>
                  <a:pt x="0" y="0"/>
                </a:moveTo>
                <a:lnTo>
                  <a:pt x="2972739" y="0"/>
                </a:lnTo>
                <a:lnTo>
                  <a:pt x="2972739" y="2575135"/>
                </a:lnTo>
                <a:lnTo>
                  <a:pt x="0" y="25751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Freeform 30"/>
          <p:cNvSpPr/>
          <p:nvPr/>
        </p:nvSpPr>
        <p:spPr>
          <a:xfrm rot="-10800000">
            <a:off x="1967945" y="164549"/>
            <a:ext cx="2078455" cy="1800462"/>
          </a:xfrm>
          <a:custGeom>
            <a:avLst/>
            <a:gdLst/>
            <a:ahLst/>
            <a:cxnLst/>
            <a:rect l="l" t="t" r="r" b="b"/>
            <a:pathLst>
              <a:path w="2078455" h="1800462">
                <a:moveTo>
                  <a:pt x="0" y="0"/>
                </a:moveTo>
                <a:lnTo>
                  <a:pt x="2078455" y="0"/>
                </a:lnTo>
                <a:lnTo>
                  <a:pt x="2078455" y="1800462"/>
                </a:lnTo>
                <a:lnTo>
                  <a:pt x="0" y="18004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1" name="Freeform 31"/>
          <p:cNvSpPr/>
          <p:nvPr/>
        </p:nvSpPr>
        <p:spPr>
          <a:xfrm rot="-10800000">
            <a:off x="-179362" y="196020"/>
            <a:ext cx="2972739" cy="2575135"/>
          </a:xfrm>
          <a:custGeom>
            <a:avLst/>
            <a:gdLst/>
            <a:ahLst/>
            <a:cxnLst/>
            <a:rect l="l" t="t" r="r" b="b"/>
            <a:pathLst>
              <a:path w="2972739" h="2575135">
                <a:moveTo>
                  <a:pt x="0" y="0"/>
                </a:moveTo>
                <a:lnTo>
                  <a:pt x="2972739" y="0"/>
                </a:lnTo>
                <a:lnTo>
                  <a:pt x="2972739" y="2575135"/>
                </a:lnTo>
                <a:lnTo>
                  <a:pt x="0" y="25751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3" name="TextBox 32">
            <a:extLst>
              <a:ext uri="{FF2B5EF4-FFF2-40B4-BE49-F238E27FC236}">
                <a16:creationId xmlns:a16="http://schemas.microsoft.com/office/drawing/2014/main" id="{F0AC49DB-1A2B-8149-AAF0-9609732B512A}"/>
              </a:ext>
            </a:extLst>
          </p:cNvPr>
          <p:cNvSpPr txBox="1"/>
          <p:nvPr/>
        </p:nvSpPr>
        <p:spPr>
          <a:xfrm>
            <a:off x="2184875" y="9283503"/>
            <a:ext cx="13694263" cy="646331"/>
          </a:xfrm>
          <a:prstGeom prst="rect">
            <a:avLst/>
          </a:prstGeom>
          <a:noFill/>
        </p:spPr>
        <p:txBody>
          <a:bodyPr wrap="square">
            <a:spAutoFit/>
          </a:bodyPr>
          <a:lstStyle/>
          <a:p>
            <a:r>
              <a:rPr lang="en-US" sz="1800" dirty="0">
                <a:effectLst/>
                <a:latin typeface="Aptos" panose="020B0004020202020204" pitchFamily="34" charset="0"/>
                <a:ea typeface="Aptos" panose="020B0004020202020204" pitchFamily="34" charset="0"/>
                <a:cs typeface="Aptos" panose="020B0004020202020204" pitchFamily="34" charset="0"/>
              </a:rPr>
              <a:t>(A. </a:t>
            </a:r>
            <a:r>
              <a:rPr lang="en-US" sz="1800" dirty="0" err="1">
                <a:effectLst/>
                <a:latin typeface="Aptos" panose="020B0004020202020204" pitchFamily="34" charset="0"/>
                <a:ea typeface="Aptos" panose="020B0004020202020204" pitchFamily="34" charset="0"/>
                <a:cs typeface="Aptos" panose="020B0004020202020204" pitchFamily="34" charset="0"/>
              </a:rPr>
              <a:t>Dichoso</a:t>
            </a:r>
            <a:r>
              <a:rPr lang="en-US" sz="1800" dirty="0">
                <a:effectLst/>
                <a:latin typeface="Aptos" panose="020B0004020202020204" pitchFamily="34" charset="0"/>
                <a:ea typeface="Aptos" panose="020B0004020202020204" pitchFamily="34" charset="0"/>
                <a:cs typeface="Aptos" panose="020B0004020202020204" pitchFamily="34" charset="0"/>
              </a:rPr>
              <a:t> &amp; M. </a:t>
            </a:r>
            <a:r>
              <a:rPr lang="en-US" sz="1800" dirty="0" err="1">
                <a:effectLst/>
                <a:latin typeface="Aptos" panose="020B0004020202020204" pitchFamily="34" charset="0"/>
                <a:ea typeface="Aptos" panose="020B0004020202020204" pitchFamily="34" charset="0"/>
                <a:cs typeface="Aptos" panose="020B0004020202020204" pitchFamily="34" charset="0"/>
              </a:rPr>
              <a:t>Maitim</a:t>
            </a:r>
            <a:r>
              <a:rPr lang="en-US" sz="1800" dirty="0">
                <a:effectLst/>
                <a:latin typeface="Aptos" panose="020B0004020202020204" pitchFamily="34" charset="0"/>
                <a:ea typeface="Aptos" panose="020B0004020202020204" pitchFamily="34" charset="0"/>
                <a:cs typeface="Aptos" panose="020B0004020202020204" pitchFamily="34" charset="0"/>
              </a:rPr>
              <a:t>, 2017).</a:t>
            </a:r>
          </a:p>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r>
              <a:rPr lang="en-US" sz="1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783897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323417" y="-4951618"/>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nvGrpSpPr>
          <p:cNvPr id="3" name="Group 3"/>
          <p:cNvGrpSpPr/>
          <p:nvPr/>
        </p:nvGrpSpPr>
        <p:grpSpPr>
          <a:xfrm>
            <a:off x="1711567" y="1327419"/>
            <a:ext cx="15183701" cy="7742018"/>
            <a:chOff x="0" y="0"/>
            <a:chExt cx="2935740" cy="1496905"/>
          </a:xfrm>
        </p:grpSpPr>
        <p:sp>
          <p:nvSpPr>
            <p:cNvPr id="4" name="Freeform 4"/>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dirty="0"/>
            </a:p>
          </p:txBody>
        </p:sp>
        <p:sp>
          <p:nvSpPr>
            <p:cNvPr id="5" name="TextBox 5"/>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6" name="TextBox 6"/>
          <p:cNvSpPr txBox="1"/>
          <p:nvPr/>
        </p:nvSpPr>
        <p:spPr>
          <a:xfrm>
            <a:off x="459679" y="2005375"/>
            <a:ext cx="7608466" cy="2474780"/>
          </a:xfrm>
          <a:prstGeom prst="rect">
            <a:avLst/>
          </a:prstGeom>
        </p:spPr>
        <p:txBody>
          <a:bodyPr wrap="square" lIns="0" tIns="0" rIns="0" bIns="0" rtlCol="0" anchor="t">
            <a:spAutoFit/>
          </a:bodyPr>
          <a:lstStyle/>
          <a:p>
            <a:pPr algn="ctr">
              <a:lnSpc>
                <a:spcPts val="18692"/>
              </a:lnSpc>
            </a:pPr>
            <a:r>
              <a:rPr lang="en-US" sz="22521" spc="900" dirty="0">
                <a:solidFill>
                  <a:srgbClr val="FAB30C"/>
                </a:solidFill>
                <a:latin typeface="Lucky Bones"/>
              </a:rPr>
              <a:t>RIP</a:t>
            </a:r>
          </a:p>
        </p:txBody>
      </p:sp>
      <p:sp>
        <p:nvSpPr>
          <p:cNvPr id="7" name="Freeform 7"/>
          <p:cNvSpPr/>
          <p:nvPr/>
        </p:nvSpPr>
        <p:spPr>
          <a:xfrm rot="-1712785">
            <a:off x="13522054" y="277577"/>
            <a:ext cx="3689018" cy="3195612"/>
          </a:xfrm>
          <a:custGeom>
            <a:avLst/>
            <a:gdLst/>
            <a:ahLst/>
            <a:cxnLst/>
            <a:rect l="l" t="t" r="r" b="b"/>
            <a:pathLst>
              <a:path w="3689018" h="3195612">
                <a:moveTo>
                  <a:pt x="0" y="0"/>
                </a:moveTo>
                <a:lnTo>
                  <a:pt x="3689018" y="0"/>
                </a:lnTo>
                <a:lnTo>
                  <a:pt x="3689018" y="3195612"/>
                </a:lnTo>
                <a:lnTo>
                  <a:pt x="0" y="31956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rot="-3650892">
            <a:off x="15667913" y="2524977"/>
            <a:ext cx="2473638" cy="2142789"/>
          </a:xfrm>
          <a:custGeom>
            <a:avLst/>
            <a:gdLst/>
            <a:ahLst/>
            <a:cxnLst/>
            <a:rect l="l" t="t" r="r" b="b"/>
            <a:pathLst>
              <a:path w="2473638" h="2142789">
                <a:moveTo>
                  <a:pt x="0" y="0"/>
                </a:moveTo>
                <a:lnTo>
                  <a:pt x="2473638" y="0"/>
                </a:lnTo>
                <a:lnTo>
                  <a:pt x="2473638" y="2142788"/>
                </a:lnTo>
                <a:lnTo>
                  <a:pt x="0" y="2142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rot="-3610037">
            <a:off x="-92200" y="5008776"/>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Freeform 10"/>
          <p:cNvSpPr/>
          <p:nvPr/>
        </p:nvSpPr>
        <p:spPr>
          <a:xfrm rot="-5400000">
            <a:off x="2055860" y="7340890"/>
            <a:ext cx="2748456" cy="2380850"/>
          </a:xfrm>
          <a:custGeom>
            <a:avLst/>
            <a:gdLst/>
            <a:ahLst/>
            <a:cxnLst/>
            <a:rect l="l" t="t" r="r" b="b"/>
            <a:pathLst>
              <a:path w="2748456" h="2380850">
                <a:moveTo>
                  <a:pt x="0" y="0"/>
                </a:moveTo>
                <a:lnTo>
                  <a:pt x="2748456" y="0"/>
                </a:lnTo>
                <a:lnTo>
                  <a:pt x="2748456" y="2380850"/>
                </a:lnTo>
                <a:lnTo>
                  <a:pt x="0" y="23808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1" name="Group 11"/>
          <p:cNvGrpSpPr/>
          <p:nvPr/>
        </p:nvGrpSpPr>
        <p:grpSpPr>
          <a:xfrm>
            <a:off x="5872401" y="7755942"/>
            <a:ext cx="5493592" cy="1524001"/>
            <a:chOff x="-58322" y="-220587"/>
            <a:chExt cx="748140" cy="401382"/>
          </a:xfrm>
        </p:grpSpPr>
        <p:sp>
          <p:nvSpPr>
            <p:cNvPr id="12" name="Freeform 12"/>
            <p:cNvSpPr/>
            <p:nvPr/>
          </p:nvSpPr>
          <p:spPr>
            <a:xfrm>
              <a:off x="0" y="0"/>
              <a:ext cx="689818" cy="180794"/>
            </a:xfrm>
            <a:custGeom>
              <a:avLst/>
              <a:gdLst/>
              <a:ahLst/>
              <a:cxnLst/>
              <a:rect l="l" t="t" r="r" b="b"/>
              <a:pathLst>
                <a:path w="689818" h="180794">
                  <a:moveTo>
                    <a:pt x="35471" y="0"/>
                  </a:moveTo>
                  <a:lnTo>
                    <a:pt x="654347" y="0"/>
                  </a:lnTo>
                  <a:cubicBezTo>
                    <a:pt x="663755" y="0"/>
                    <a:pt x="672777" y="3737"/>
                    <a:pt x="679429" y="10389"/>
                  </a:cubicBezTo>
                  <a:cubicBezTo>
                    <a:pt x="686081" y="17041"/>
                    <a:pt x="689818" y="26063"/>
                    <a:pt x="689818" y="35471"/>
                  </a:cubicBezTo>
                  <a:lnTo>
                    <a:pt x="689818" y="145324"/>
                  </a:lnTo>
                  <a:cubicBezTo>
                    <a:pt x="689818" y="154731"/>
                    <a:pt x="686081" y="163753"/>
                    <a:pt x="679429" y="170405"/>
                  </a:cubicBezTo>
                  <a:cubicBezTo>
                    <a:pt x="672777" y="177057"/>
                    <a:pt x="663755" y="180794"/>
                    <a:pt x="654347" y="180794"/>
                  </a:cubicBezTo>
                  <a:lnTo>
                    <a:pt x="35471" y="180794"/>
                  </a:lnTo>
                  <a:cubicBezTo>
                    <a:pt x="26063" y="180794"/>
                    <a:pt x="17041" y="177057"/>
                    <a:pt x="10389" y="170405"/>
                  </a:cubicBezTo>
                  <a:cubicBezTo>
                    <a:pt x="3737" y="163753"/>
                    <a:pt x="0" y="154731"/>
                    <a:pt x="0" y="145324"/>
                  </a:cubicBezTo>
                  <a:lnTo>
                    <a:pt x="0" y="35471"/>
                  </a:lnTo>
                  <a:cubicBezTo>
                    <a:pt x="0" y="26063"/>
                    <a:pt x="3737" y="17041"/>
                    <a:pt x="10389" y="10389"/>
                  </a:cubicBezTo>
                  <a:cubicBezTo>
                    <a:pt x="17041" y="3737"/>
                    <a:pt x="26063" y="0"/>
                    <a:pt x="35471" y="0"/>
                  </a:cubicBezTo>
                  <a:close/>
                </a:path>
              </a:pathLst>
            </a:custGeom>
            <a:solidFill>
              <a:srgbClr val="FDBFD5"/>
            </a:solidFill>
          </p:spPr>
          <p:txBody>
            <a:bodyPr/>
            <a:lstStyle/>
            <a:p>
              <a:endParaRPr lang="en-US"/>
            </a:p>
          </p:txBody>
        </p:sp>
        <p:sp>
          <p:nvSpPr>
            <p:cNvPr id="13" name="TextBox 13"/>
            <p:cNvSpPr txBox="1"/>
            <p:nvPr/>
          </p:nvSpPr>
          <p:spPr>
            <a:xfrm>
              <a:off x="-58322" y="-220587"/>
              <a:ext cx="748140" cy="401382"/>
            </a:xfrm>
            <a:prstGeom prst="rect">
              <a:avLst/>
            </a:prstGeom>
          </p:spPr>
          <p:txBody>
            <a:bodyPr lIns="50800" tIns="50800" rIns="50800" bIns="50800" rtlCol="0" anchor="ctr"/>
            <a:lstStyle/>
            <a:p>
              <a:pPr algn="ctr">
                <a:lnSpc>
                  <a:spcPts val="3499"/>
                </a:lnSpc>
              </a:pPr>
              <a:endParaRPr lang="en-US" sz="2499" spc="147" dirty="0">
                <a:solidFill>
                  <a:srgbClr val="393939"/>
                </a:solidFill>
                <a:latin typeface="Tropika"/>
              </a:endParaRPr>
            </a:p>
          </p:txBody>
        </p:sp>
      </p:grpSp>
      <p:sp>
        <p:nvSpPr>
          <p:cNvPr id="15" name="TextBox 14">
            <a:extLst>
              <a:ext uri="{FF2B5EF4-FFF2-40B4-BE49-F238E27FC236}">
                <a16:creationId xmlns:a16="http://schemas.microsoft.com/office/drawing/2014/main" id="{7F92F136-C00D-05D5-D4AD-651029361351}"/>
              </a:ext>
            </a:extLst>
          </p:cNvPr>
          <p:cNvSpPr txBox="1"/>
          <p:nvPr/>
        </p:nvSpPr>
        <p:spPr>
          <a:xfrm>
            <a:off x="6235416" y="8658841"/>
            <a:ext cx="5195819" cy="515847"/>
          </a:xfrm>
          <a:prstGeom prst="rect">
            <a:avLst/>
          </a:prstGeom>
          <a:noFill/>
        </p:spPr>
        <p:txBody>
          <a:bodyPr wrap="square">
            <a:spAutoFit/>
          </a:bodyPr>
          <a:lstStyle/>
          <a:p>
            <a:pPr algn="ctr">
              <a:lnSpc>
                <a:spcPts val="3499"/>
              </a:lnSpc>
            </a:pPr>
            <a:r>
              <a:rPr lang="en-US" sz="2400" spc="147" dirty="0">
                <a:solidFill>
                  <a:srgbClr val="393939"/>
                </a:solidFill>
                <a:latin typeface="Tropika"/>
              </a:rPr>
              <a:t>September 27</a:t>
            </a:r>
            <a:r>
              <a:rPr lang="en-US" sz="2400" spc="147" baseline="30000" dirty="0">
                <a:solidFill>
                  <a:srgbClr val="393939"/>
                </a:solidFill>
                <a:latin typeface="Tropika"/>
              </a:rPr>
              <a:t>th</a:t>
            </a:r>
            <a:r>
              <a:rPr lang="en-US" sz="2400" spc="147" dirty="0">
                <a:solidFill>
                  <a:srgbClr val="393939"/>
                </a:solidFill>
                <a:latin typeface="Tropika"/>
              </a:rPr>
              <a:t>, 2913- July 24</a:t>
            </a:r>
            <a:r>
              <a:rPr lang="en-US" sz="2400" spc="147" baseline="30000" dirty="0">
                <a:solidFill>
                  <a:srgbClr val="393939"/>
                </a:solidFill>
                <a:latin typeface="Tropika"/>
              </a:rPr>
              <a:t>th</a:t>
            </a:r>
            <a:r>
              <a:rPr lang="en-US" sz="2400" spc="147" dirty="0">
                <a:solidFill>
                  <a:srgbClr val="393939"/>
                </a:solidFill>
                <a:latin typeface="Tropika"/>
              </a:rPr>
              <a:t>, 2007</a:t>
            </a:r>
          </a:p>
        </p:txBody>
      </p:sp>
      <p:pic>
        <p:nvPicPr>
          <p:cNvPr id="2052" name="Picture 4" descr="About Albert Ellis, Ph.D. - Albert Ellis Institute">
            <a:extLst>
              <a:ext uri="{FF2B5EF4-FFF2-40B4-BE49-F238E27FC236}">
                <a16:creationId xmlns:a16="http://schemas.microsoft.com/office/drawing/2014/main" id="{C29AF9A2-39E7-E3B7-998D-93D4F6BC8D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5181" y="1768170"/>
            <a:ext cx="4439434" cy="66955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bert Ellis Quotes - BrainyQuote">
            <a:extLst>
              <a:ext uri="{FF2B5EF4-FFF2-40B4-BE49-F238E27FC236}">
                <a16:creationId xmlns:a16="http://schemas.microsoft.com/office/drawing/2014/main" id="{E9040876-93E8-F670-6C04-4D713E20FE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513455">
            <a:off x="11685807" y="5389333"/>
            <a:ext cx="4657347" cy="244510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5A49DBDB-C547-231B-DC7E-4B6F675C6929}"/>
              </a:ext>
            </a:extLst>
          </p:cNvPr>
          <p:cNvSpPr txBox="1"/>
          <p:nvPr/>
        </p:nvSpPr>
        <p:spPr>
          <a:xfrm>
            <a:off x="1885352" y="4306866"/>
            <a:ext cx="4350064" cy="1446550"/>
          </a:xfrm>
          <a:prstGeom prst="rect">
            <a:avLst/>
          </a:prstGeom>
          <a:noFill/>
        </p:spPr>
        <p:txBody>
          <a:bodyPr wrap="square" rtlCol="0">
            <a:spAutoFit/>
          </a:bodyPr>
          <a:lstStyle/>
          <a:p>
            <a:pPr algn="ctr">
              <a:lnSpc>
                <a:spcPts val="2805"/>
              </a:lnSpc>
            </a:pPr>
            <a:r>
              <a:rPr lang="en-US" sz="3600" spc="-64" dirty="0">
                <a:solidFill>
                  <a:schemeClr val="accent5"/>
                </a:solidFill>
                <a:latin typeface="มอนตี้ Bold"/>
              </a:rPr>
              <a:t>Cause of death: kidney and heart failure</a:t>
            </a:r>
            <a:endParaRPr lang="en-US" sz="3600" dirty="0">
              <a:solidFill>
                <a:schemeClr val="accent5"/>
              </a:solidFill>
            </a:endParaRPr>
          </a:p>
          <a:p>
            <a:endParaRPr lang="en-US" dirty="0"/>
          </a:p>
        </p:txBody>
      </p:sp>
      <p:sp>
        <p:nvSpPr>
          <p:cNvPr id="19" name="TextBox 18">
            <a:extLst>
              <a:ext uri="{FF2B5EF4-FFF2-40B4-BE49-F238E27FC236}">
                <a16:creationId xmlns:a16="http://schemas.microsoft.com/office/drawing/2014/main" id="{0EADA712-EAA5-EECA-EFF6-6B2D6DF40820}"/>
              </a:ext>
            </a:extLst>
          </p:cNvPr>
          <p:cNvSpPr txBox="1"/>
          <p:nvPr/>
        </p:nvSpPr>
        <p:spPr>
          <a:xfrm>
            <a:off x="4118264" y="9313672"/>
            <a:ext cx="10051472" cy="646331"/>
          </a:xfrm>
          <a:prstGeom prst="rect">
            <a:avLst/>
          </a:prstGeom>
          <a:noFill/>
        </p:spPr>
        <p:txBody>
          <a:bodyPr wrap="square">
            <a:spAutoFit/>
          </a:bodyPr>
          <a:lstStyle/>
          <a:p>
            <a:r>
              <a:rPr lang="en-US" sz="1800" dirty="0">
                <a:effectLst/>
                <a:latin typeface="Aptos" panose="020B0004020202020204" pitchFamily="34" charset="0"/>
                <a:ea typeface="Aptos" panose="020B0004020202020204" pitchFamily="34" charset="0"/>
                <a:cs typeface="Aptos" panose="020B0004020202020204" pitchFamily="34" charset="0"/>
              </a:rPr>
              <a:t>(A. </a:t>
            </a:r>
            <a:r>
              <a:rPr lang="en-US" sz="1800" dirty="0" err="1">
                <a:effectLst/>
                <a:latin typeface="Aptos" panose="020B0004020202020204" pitchFamily="34" charset="0"/>
                <a:ea typeface="Aptos" panose="020B0004020202020204" pitchFamily="34" charset="0"/>
                <a:cs typeface="Aptos" panose="020B0004020202020204" pitchFamily="34" charset="0"/>
              </a:rPr>
              <a:t>Dichoso</a:t>
            </a:r>
            <a:r>
              <a:rPr lang="en-US" sz="1800" dirty="0">
                <a:effectLst/>
                <a:latin typeface="Aptos" panose="020B0004020202020204" pitchFamily="34" charset="0"/>
                <a:ea typeface="Aptos" panose="020B0004020202020204" pitchFamily="34" charset="0"/>
                <a:cs typeface="Aptos" panose="020B0004020202020204" pitchFamily="34" charset="0"/>
              </a:rPr>
              <a:t> &amp; M. </a:t>
            </a:r>
            <a:r>
              <a:rPr lang="en-US" sz="1800" dirty="0" err="1">
                <a:effectLst/>
                <a:latin typeface="Aptos" panose="020B0004020202020204" pitchFamily="34" charset="0"/>
                <a:ea typeface="Aptos" panose="020B0004020202020204" pitchFamily="34" charset="0"/>
                <a:cs typeface="Aptos" panose="020B0004020202020204" pitchFamily="34" charset="0"/>
              </a:rPr>
              <a:t>Maitim</a:t>
            </a:r>
            <a:r>
              <a:rPr lang="en-US" sz="1800" dirty="0">
                <a:effectLst/>
                <a:latin typeface="Aptos" panose="020B0004020202020204" pitchFamily="34" charset="0"/>
                <a:ea typeface="Aptos" panose="020B0004020202020204" pitchFamily="34" charset="0"/>
                <a:cs typeface="Aptos" panose="020B0004020202020204" pitchFamily="34" charset="0"/>
              </a:rPr>
              <a:t>, 2017).</a:t>
            </a:r>
          </a:p>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kern="0" dirty="0">
              <a:latin typeface="Aptos" panose="020B0004020202020204" pitchFamily="3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270941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sp>
        <p:nvSpPr>
          <p:cNvPr id="2" name="Freeform 2"/>
          <p:cNvSpPr/>
          <p:nvPr/>
        </p:nvSpPr>
        <p:spPr>
          <a:xfrm rot="-5400000">
            <a:off x="1323417" y="-4951618"/>
            <a:ext cx="16294455" cy="20103038"/>
          </a:xfrm>
          <a:custGeom>
            <a:avLst/>
            <a:gdLst/>
            <a:ahLst/>
            <a:cxnLst/>
            <a:rect l="l" t="t" r="r" b="b"/>
            <a:pathLst>
              <a:path w="16294455" h="20103038">
                <a:moveTo>
                  <a:pt x="0" y="0"/>
                </a:moveTo>
                <a:lnTo>
                  <a:pt x="16294454" y="0"/>
                </a:lnTo>
                <a:lnTo>
                  <a:pt x="16294454" y="20103038"/>
                </a:lnTo>
                <a:lnTo>
                  <a:pt x="0" y="201030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grpSp>
        <p:nvGrpSpPr>
          <p:cNvPr id="3" name="Group 3"/>
          <p:cNvGrpSpPr/>
          <p:nvPr/>
        </p:nvGrpSpPr>
        <p:grpSpPr>
          <a:xfrm>
            <a:off x="1711567" y="1327419"/>
            <a:ext cx="15183701" cy="7742018"/>
            <a:chOff x="0" y="0"/>
            <a:chExt cx="2935740" cy="1496905"/>
          </a:xfrm>
        </p:grpSpPr>
        <p:sp>
          <p:nvSpPr>
            <p:cNvPr id="4" name="Freeform 4"/>
            <p:cNvSpPr/>
            <p:nvPr/>
          </p:nvSpPr>
          <p:spPr>
            <a:xfrm>
              <a:off x="0" y="0"/>
              <a:ext cx="2935740" cy="1496905"/>
            </a:xfrm>
            <a:custGeom>
              <a:avLst/>
              <a:gdLst/>
              <a:ahLst/>
              <a:cxnLst/>
              <a:rect l="l" t="t" r="r" b="b"/>
              <a:pathLst>
                <a:path w="2935740" h="1496905">
                  <a:moveTo>
                    <a:pt x="24984" y="0"/>
                  </a:moveTo>
                  <a:lnTo>
                    <a:pt x="2910756" y="0"/>
                  </a:lnTo>
                  <a:cubicBezTo>
                    <a:pt x="2924554" y="0"/>
                    <a:pt x="2935740" y="11186"/>
                    <a:pt x="2935740" y="24984"/>
                  </a:cubicBezTo>
                  <a:lnTo>
                    <a:pt x="2935740" y="1471920"/>
                  </a:lnTo>
                  <a:cubicBezTo>
                    <a:pt x="2935740" y="1485719"/>
                    <a:pt x="2924554" y="1496905"/>
                    <a:pt x="2910756" y="1496905"/>
                  </a:cubicBezTo>
                  <a:lnTo>
                    <a:pt x="24984" y="1496905"/>
                  </a:lnTo>
                  <a:cubicBezTo>
                    <a:pt x="18358" y="1496905"/>
                    <a:pt x="12003" y="1494272"/>
                    <a:pt x="7318" y="1489587"/>
                  </a:cubicBezTo>
                  <a:cubicBezTo>
                    <a:pt x="2632" y="1484902"/>
                    <a:pt x="0" y="1478547"/>
                    <a:pt x="0" y="1471920"/>
                  </a:cubicBezTo>
                  <a:lnTo>
                    <a:pt x="0" y="24984"/>
                  </a:lnTo>
                  <a:cubicBezTo>
                    <a:pt x="0" y="18358"/>
                    <a:pt x="2632" y="12003"/>
                    <a:pt x="7318" y="7318"/>
                  </a:cubicBezTo>
                  <a:cubicBezTo>
                    <a:pt x="12003" y="2632"/>
                    <a:pt x="18358" y="0"/>
                    <a:pt x="24984" y="0"/>
                  </a:cubicBezTo>
                  <a:close/>
                </a:path>
              </a:pathLst>
            </a:custGeom>
            <a:solidFill>
              <a:srgbClr val="FDF1E8"/>
            </a:solidFill>
            <a:ln w="95250" cap="rnd">
              <a:solidFill>
                <a:srgbClr val="984E11"/>
              </a:solidFill>
              <a:prstDash val="solid"/>
              <a:round/>
            </a:ln>
          </p:spPr>
          <p:txBody>
            <a:bodyPr/>
            <a:lstStyle/>
            <a:p>
              <a:endParaRPr lang="en-US" dirty="0"/>
            </a:p>
          </p:txBody>
        </p:sp>
        <p:sp>
          <p:nvSpPr>
            <p:cNvPr id="5" name="TextBox 5"/>
            <p:cNvSpPr txBox="1"/>
            <p:nvPr/>
          </p:nvSpPr>
          <p:spPr>
            <a:xfrm>
              <a:off x="0" y="-38100"/>
              <a:ext cx="2935740" cy="1535005"/>
            </a:xfrm>
            <a:prstGeom prst="rect">
              <a:avLst/>
            </a:prstGeom>
          </p:spPr>
          <p:txBody>
            <a:bodyPr lIns="29741" tIns="29741" rIns="29741" bIns="29741" rtlCol="0" anchor="ctr"/>
            <a:lstStyle/>
            <a:p>
              <a:pPr algn="ctr">
                <a:lnSpc>
                  <a:spcPts val="1400"/>
                </a:lnSpc>
                <a:spcBef>
                  <a:spcPct val="0"/>
                </a:spcBef>
              </a:pPr>
              <a:endParaRPr/>
            </a:p>
          </p:txBody>
        </p:sp>
      </p:grpSp>
      <p:sp>
        <p:nvSpPr>
          <p:cNvPr id="7" name="Freeform 7"/>
          <p:cNvSpPr/>
          <p:nvPr/>
        </p:nvSpPr>
        <p:spPr>
          <a:xfrm rot="-1712785">
            <a:off x="13522054" y="277577"/>
            <a:ext cx="3689018" cy="3195612"/>
          </a:xfrm>
          <a:custGeom>
            <a:avLst/>
            <a:gdLst/>
            <a:ahLst/>
            <a:cxnLst/>
            <a:rect l="l" t="t" r="r" b="b"/>
            <a:pathLst>
              <a:path w="3689018" h="3195612">
                <a:moveTo>
                  <a:pt x="0" y="0"/>
                </a:moveTo>
                <a:lnTo>
                  <a:pt x="3689018" y="0"/>
                </a:lnTo>
                <a:lnTo>
                  <a:pt x="3689018" y="3195612"/>
                </a:lnTo>
                <a:lnTo>
                  <a:pt x="0" y="31956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3650892">
            <a:off x="15667913" y="2524977"/>
            <a:ext cx="2473638" cy="2142789"/>
          </a:xfrm>
          <a:custGeom>
            <a:avLst/>
            <a:gdLst/>
            <a:ahLst/>
            <a:cxnLst/>
            <a:rect l="l" t="t" r="r" b="b"/>
            <a:pathLst>
              <a:path w="2473638" h="2142789">
                <a:moveTo>
                  <a:pt x="0" y="0"/>
                </a:moveTo>
                <a:lnTo>
                  <a:pt x="2473638" y="0"/>
                </a:lnTo>
                <a:lnTo>
                  <a:pt x="2473638" y="2142788"/>
                </a:lnTo>
                <a:lnTo>
                  <a:pt x="0" y="21427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rot="-3610037">
            <a:off x="-92200" y="5008776"/>
            <a:ext cx="3926266" cy="3401128"/>
          </a:xfrm>
          <a:custGeom>
            <a:avLst/>
            <a:gdLst/>
            <a:ahLst/>
            <a:cxnLst/>
            <a:rect l="l" t="t" r="r" b="b"/>
            <a:pathLst>
              <a:path w="3926266" h="3401128">
                <a:moveTo>
                  <a:pt x="0" y="0"/>
                </a:moveTo>
                <a:lnTo>
                  <a:pt x="3926266" y="0"/>
                </a:lnTo>
                <a:lnTo>
                  <a:pt x="3926266" y="3401128"/>
                </a:lnTo>
                <a:lnTo>
                  <a:pt x="0" y="34011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5400000">
            <a:off x="2055860" y="7340890"/>
            <a:ext cx="2748456" cy="2380850"/>
          </a:xfrm>
          <a:custGeom>
            <a:avLst/>
            <a:gdLst/>
            <a:ahLst/>
            <a:cxnLst/>
            <a:rect l="l" t="t" r="r" b="b"/>
            <a:pathLst>
              <a:path w="2748456" h="2380850">
                <a:moveTo>
                  <a:pt x="0" y="0"/>
                </a:moveTo>
                <a:lnTo>
                  <a:pt x="2748456" y="0"/>
                </a:lnTo>
                <a:lnTo>
                  <a:pt x="2748456" y="2380850"/>
                </a:lnTo>
                <a:lnTo>
                  <a:pt x="0" y="23808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1" name="Group 11"/>
          <p:cNvGrpSpPr/>
          <p:nvPr/>
        </p:nvGrpSpPr>
        <p:grpSpPr>
          <a:xfrm>
            <a:off x="5892162" y="7703509"/>
            <a:ext cx="5881403" cy="1524001"/>
            <a:chOff x="-58322" y="-220587"/>
            <a:chExt cx="748140" cy="401382"/>
          </a:xfrm>
        </p:grpSpPr>
        <p:sp>
          <p:nvSpPr>
            <p:cNvPr id="12" name="Freeform 12"/>
            <p:cNvSpPr/>
            <p:nvPr/>
          </p:nvSpPr>
          <p:spPr>
            <a:xfrm>
              <a:off x="0" y="0"/>
              <a:ext cx="689818" cy="180794"/>
            </a:xfrm>
            <a:custGeom>
              <a:avLst/>
              <a:gdLst/>
              <a:ahLst/>
              <a:cxnLst/>
              <a:rect l="l" t="t" r="r" b="b"/>
              <a:pathLst>
                <a:path w="689818" h="180794">
                  <a:moveTo>
                    <a:pt x="35471" y="0"/>
                  </a:moveTo>
                  <a:lnTo>
                    <a:pt x="654347" y="0"/>
                  </a:lnTo>
                  <a:cubicBezTo>
                    <a:pt x="663755" y="0"/>
                    <a:pt x="672777" y="3737"/>
                    <a:pt x="679429" y="10389"/>
                  </a:cubicBezTo>
                  <a:cubicBezTo>
                    <a:pt x="686081" y="17041"/>
                    <a:pt x="689818" y="26063"/>
                    <a:pt x="689818" y="35471"/>
                  </a:cubicBezTo>
                  <a:lnTo>
                    <a:pt x="689818" y="145324"/>
                  </a:lnTo>
                  <a:cubicBezTo>
                    <a:pt x="689818" y="154731"/>
                    <a:pt x="686081" y="163753"/>
                    <a:pt x="679429" y="170405"/>
                  </a:cubicBezTo>
                  <a:cubicBezTo>
                    <a:pt x="672777" y="177057"/>
                    <a:pt x="663755" y="180794"/>
                    <a:pt x="654347" y="180794"/>
                  </a:cubicBezTo>
                  <a:lnTo>
                    <a:pt x="35471" y="180794"/>
                  </a:lnTo>
                  <a:cubicBezTo>
                    <a:pt x="26063" y="180794"/>
                    <a:pt x="17041" y="177057"/>
                    <a:pt x="10389" y="170405"/>
                  </a:cubicBezTo>
                  <a:cubicBezTo>
                    <a:pt x="3737" y="163753"/>
                    <a:pt x="0" y="154731"/>
                    <a:pt x="0" y="145324"/>
                  </a:cubicBezTo>
                  <a:lnTo>
                    <a:pt x="0" y="35471"/>
                  </a:lnTo>
                  <a:cubicBezTo>
                    <a:pt x="0" y="26063"/>
                    <a:pt x="3737" y="17041"/>
                    <a:pt x="10389" y="10389"/>
                  </a:cubicBezTo>
                  <a:cubicBezTo>
                    <a:pt x="17041" y="3737"/>
                    <a:pt x="26063" y="0"/>
                    <a:pt x="35471" y="0"/>
                  </a:cubicBezTo>
                  <a:close/>
                </a:path>
              </a:pathLst>
            </a:custGeom>
            <a:solidFill>
              <a:srgbClr val="FDBFD5"/>
            </a:solidFill>
          </p:spPr>
          <p:txBody>
            <a:bodyPr/>
            <a:lstStyle/>
            <a:p>
              <a:endParaRPr lang="en-US"/>
            </a:p>
          </p:txBody>
        </p:sp>
        <p:sp>
          <p:nvSpPr>
            <p:cNvPr id="13" name="TextBox 13"/>
            <p:cNvSpPr txBox="1"/>
            <p:nvPr/>
          </p:nvSpPr>
          <p:spPr>
            <a:xfrm>
              <a:off x="-58322" y="-220587"/>
              <a:ext cx="748140" cy="401382"/>
            </a:xfrm>
            <a:prstGeom prst="rect">
              <a:avLst/>
            </a:prstGeom>
          </p:spPr>
          <p:txBody>
            <a:bodyPr lIns="50800" tIns="50800" rIns="50800" bIns="50800" rtlCol="0" anchor="ctr"/>
            <a:lstStyle/>
            <a:p>
              <a:pPr algn="ctr">
                <a:lnSpc>
                  <a:spcPts val="3499"/>
                </a:lnSpc>
              </a:pPr>
              <a:endParaRPr lang="en-US" sz="2499" spc="147" dirty="0">
                <a:solidFill>
                  <a:srgbClr val="393939"/>
                </a:solidFill>
                <a:latin typeface="Tropika"/>
              </a:endParaRPr>
            </a:p>
          </p:txBody>
        </p:sp>
      </p:grpSp>
      <p:sp>
        <p:nvSpPr>
          <p:cNvPr id="15" name="TextBox 14">
            <a:extLst>
              <a:ext uri="{FF2B5EF4-FFF2-40B4-BE49-F238E27FC236}">
                <a16:creationId xmlns:a16="http://schemas.microsoft.com/office/drawing/2014/main" id="{7F92F136-C00D-05D5-D4AD-651029361351}"/>
              </a:ext>
            </a:extLst>
          </p:cNvPr>
          <p:cNvSpPr txBox="1"/>
          <p:nvPr/>
        </p:nvSpPr>
        <p:spPr>
          <a:xfrm>
            <a:off x="6322273" y="8593626"/>
            <a:ext cx="5562601" cy="494110"/>
          </a:xfrm>
          <a:prstGeom prst="rect">
            <a:avLst/>
          </a:prstGeom>
          <a:noFill/>
        </p:spPr>
        <p:txBody>
          <a:bodyPr wrap="square">
            <a:spAutoFit/>
          </a:bodyPr>
          <a:lstStyle/>
          <a:p>
            <a:pPr algn="ctr">
              <a:lnSpc>
                <a:spcPts val="3499"/>
              </a:lnSpc>
            </a:pPr>
            <a:r>
              <a:rPr lang="en-US" sz="1800" spc="147" dirty="0">
                <a:solidFill>
                  <a:srgbClr val="393939"/>
                </a:solidFill>
                <a:latin typeface="Tropika"/>
              </a:rPr>
              <a:t>https://www.youtube.com/watch?v=JE0k1t3d2to</a:t>
            </a:r>
          </a:p>
        </p:txBody>
      </p:sp>
      <p:pic>
        <p:nvPicPr>
          <p:cNvPr id="16" name="Online Media 15" title="Albert Ellis on REBT - Trailer - Psychotherapy Video">
            <a:hlinkClick r:id="" action="ppaction://media"/>
            <a:extLst>
              <a:ext uri="{FF2B5EF4-FFF2-40B4-BE49-F238E27FC236}">
                <a16:creationId xmlns:a16="http://schemas.microsoft.com/office/drawing/2014/main" id="{3C58F712-1AF9-3953-D1D5-07422B51F058}"/>
              </a:ext>
            </a:extLst>
          </p:cNvPr>
          <p:cNvPicPr>
            <a:picLocks noRot="1" noChangeAspect="1"/>
          </p:cNvPicPr>
          <p:nvPr>
            <a:videoFile r:link="rId1"/>
          </p:nvPr>
        </p:nvPicPr>
        <p:blipFill>
          <a:blip r:embed="rId8"/>
          <a:stretch>
            <a:fillRect/>
          </a:stretch>
        </p:blipFill>
        <p:spPr>
          <a:xfrm>
            <a:off x="4850836" y="1754800"/>
            <a:ext cx="8648330" cy="6486248"/>
          </a:xfrm>
          <a:prstGeom prst="rect">
            <a:avLst/>
          </a:prstGeom>
        </p:spPr>
      </p:pic>
      <p:sp>
        <p:nvSpPr>
          <p:cNvPr id="20" name="TextBox 19">
            <a:extLst>
              <a:ext uri="{FF2B5EF4-FFF2-40B4-BE49-F238E27FC236}">
                <a16:creationId xmlns:a16="http://schemas.microsoft.com/office/drawing/2014/main" id="{C3286FB3-B87B-C36E-4E2E-3360C7A94655}"/>
              </a:ext>
            </a:extLst>
          </p:cNvPr>
          <p:cNvSpPr txBox="1"/>
          <p:nvPr/>
        </p:nvSpPr>
        <p:spPr>
          <a:xfrm>
            <a:off x="6629400" y="9496818"/>
            <a:ext cx="10051472" cy="569580"/>
          </a:xfrm>
          <a:prstGeom prst="rect">
            <a:avLst/>
          </a:prstGeom>
          <a:noFill/>
        </p:spPr>
        <p:txBody>
          <a:bodyPr wrap="square">
            <a:spAutoFit/>
          </a:bodyPr>
          <a:lstStyle/>
          <a:p>
            <a:pPr marL="457200" marR="0">
              <a:lnSpc>
                <a:spcPct val="200000"/>
              </a:lnSpc>
              <a:spcBef>
                <a:spcPts val="0"/>
              </a:spcBef>
              <a:spcAft>
                <a:spcPts val="0"/>
              </a:spcAft>
            </a:pPr>
            <a:r>
              <a:rPr lang="en-US" sz="1800" dirty="0">
                <a:effectLst/>
                <a:latin typeface="Times New Roman" panose="02020603050405020304" pitchFamily="18" charset="0"/>
                <a:ea typeface="Aptos" panose="020B0004020202020204" pitchFamily="34" charset="0"/>
                <a:cs typeface="Aptos" panose="020B0004020202020204" pitchFamily="34" charset="0"/>
              </a:rPr>
              <a:t>  (SDS Psychotherapy Training, 2012)  </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72794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1E7"/>
        </a:solidFill>
        <a:effectLst/>
      </p:bgPr>
    </p:bg>
    <p:spTree>
      <p:nvGrpSpPr>
        <p:cNvPr id="1" name=""/>
        <p:cNvGrpSpPr/>
        <p:nvPr/>
      </p:nvGrpSpPr>
      <p:grpSpPr>
        <a:xfrm>
          <a:off x="0" y="0"/>
          <a:ext cx="0" cy="0"/>
          <a:chOff x="0" y="0"/>
          <a:chExt cx="0" cy="0"/>
        </a:xfrm>
      </p:grpSpPr>
      <p:grpSp>
        <p:nvGrpSpPr>
          <p:cNvPr id="2" name="Group 2"/>
          <p:cNvGrpSpPr/>
          <p:nvPr/>
        </p:nvGrpSpPr>
        <p:grpSpPr>
          <a:xfrm>
            <a:off x="914400" y="2583603"/>
            <a:ext cx="5541320" cy="3245297"/>
            <a:chOff x="0" y="0"/>
            <a:chExt cx="931674" cy="537579"/>
          </a:xfrm>
        </p:grpSpPr>
        <p:sp>
          <p:nvSpPr>
            <p:cNvPr id="3" name="Freeform 3"/>
            <p:cNvSpPr/>
            <p:nvPr/>
          </p:nvSpPr>
          <p:spPr>
            <a:xfrm>
              <a:off x="0" y="0"/>
              <a:ext cx="931675" cy="537579"/>
            </a:xfrm>
            <a:custGeom>
              <a:avLst/>
              <a:gdLst/>
              <a:ahLst/>
              <a:cxnLst/>
              <a:rect l="l" t="t" r="r" b="b"/>
              <a:pathLst>
                <a:path w="931675" h="537579">
                  <a:moveTo>
                    <a:pt x="78726" y="0"/>
                  </a:moveTo>
                  <a:lnTo>
                    <a:pt x="852948" y="0"/>
                  </a:lnTo>
                  <a:cubicBezTo>
                    <a:pt x="896428" y="0"/>
                    <a:pt x="931675" y="35247"/>
                    <a:pt x="931675" y="78726"/>
                  </a:cubicBezTo>
                  <a:lnTo>
                    <a:pt x="931675" y="458853"/>
                  </a:lnTo>
                  <a:cubicBezTo>
                    <a:pt x="931675" y="479732"/>
                    <a:pt x="923380" y="499756"/>
                    <a:pt x="908616" y="514520"/>
                  </a:cubicBezTo>
                  <a:cubicBezTo>
                    <a:pt x="893852" y="529285"/>
                    <a:pt x="873828" y="537579"/>
                    <a:pt x="852948" y="537579"/>
                  </a:cubicBezTo>
                  <a:lnTo>
                    <a:pt x="78726" y="537579"/>
                  </a:lnTo>
                  <a:cubicBezTo>
                    <a:pt x="57847" y="537579"/>
                    <a:pt x="37823" y="529285"/>
                    <a:pt x="23058" y="514520"/>
                  </a:cubicBezTo>
                  <a:cubicBezTo>
                    <a:pt x="8294" y="499756"/>
                    <a:pt x="0" y="479732"/>
                    <a:pt x="0" y="458853"/>
                  </a:cubicBezTo>
                  <a:lnTo>
                    <a:pt x="0" y="78726"/>
                  </a:lnTo>
                  <a:cubicBezTo>
                    <a:pt x="0" y="57847"/>
                    <a:pt x="8294" y="37823"/>
                    <a:pt x="23058" y="23058"/>
                  </a:cubicBezTo>
                  <a:cubicBezTo>
                    <a:pt x="37823" y="8294"/>
                    <a:pt x="57847" y="0"/>
                    <a:pt x="78726" y="0"/>
                  </a:cubicBezTo>
                  <a:close/>
                </a:path>
              </a:pathLst>
            </a:custGeom>
            <a:solidFill>
              <a:srgbClr val="FDF1E8"/>
            </a:solidFill>
            <a:ln w="95250" cap="rnd">
              <a:solidFill>
                <a:srgbClr val="984E11"/>
              </a:solidFill>
              <a:prstDash val="solid"/>
              <a:round/>
            </a:ln>
          </p:spPr>
          <p:txBody>
            <a:bodyPr/>
            <a:lstStyle/>
            <a:p>
              <a:endParaRPr lang="en-US"/>
            </a:p>
          </p:txBody>
        </p:sp>
        <p:sp>
          <p:nvSpPr>
            <p:cNvPr id="4" name="TextBox 4"/>
            <p:cNvSpPr txBox="1"/>
            <p:nvPr/>
          </p:nvSpPr>
          <p:spPr>
            <a:xfrm>
              <a:off x="0" y="-38100"/>
              <a:ext cx="931674" cy="575679"/>
            </a:xfrm>
            <a:prstGeom prst="rect">
              <a:avLst/>
            </a:prstGeom>
          </p:spPr>
          <p:txBody>
            <a:bodyPr lIns="29741" tIns="29741" rIns="29741" bIns="29741" rtlCol="0" anchor="ctr"/>
            <a:lstStyle/>
            <a:p>
              <a:pPr algn="ctr">
                <a:lnSpc>
                  <a:spcPts val="1400"/>
                </a:lnSpc>
                <a:spcBef>
                  <a:spcPct val="0"/>
                </a:spcBef>
              </a:pPr>
              <a:endParaRPr/>
            </a:p>
          </p:txBody>
        </p:sp>
      </p:grpSp>
      <p:grpSp>
        <p:nvGrpSpPr>
          <p:cNvPr id="5" name="Group 5"/>
          <p:cNvGrpSpPr/>
          <p:nvPr/>
        </p:nvGrpSpPr>
        <p:grpSpPr>
          <a:xfrm>
            <a:off x="7416387" y="5139286"/>
            <a:ext cx="3609922" cy="1924916"/>
            <a:chOff x="0" y="0"/>
            <a:chExt cx="950761" cy="506974"/>
          </a:xfrm>
        </p:grpSpPr>
        <p:sp>
          <p:nvSpPr>
            <p:cNvPr id="6" name="Freeform 6"/>
            <p:cNvSpPr/>
            <p:nvPr/>
          </p:nvSpPr>
          <p:spPr>
            <a:xfrm>
              <a:off x="0" y="0"/>
              <a:ext cx="950761" cy="506974"/>
            </a:xfrm>
            <a:custGeom>
              <a:avLst/>
              <a:gdLst/>
              <a:ahLst/>
              <a:cxnLst/>
              <a:rect l="l" t="t" r="r" b="b"/>
              <a:pathLst>
                <a:path w="950761" h="506974">
                  <a:moveTo>
                    <a:pt x="66483" y="0"/>
                  </a:moveTo>
                  <a:lnTo>
                    <a:pt x="884278" y="0"/>
                  </a:lnTo>
                  <a:cubicBezTo>
                    <a:pt x="920996" y="0"/>
                    <a:pt x="950761" y="29766"/>
                    <a:pt x="950761" y="66483"/>
                  </a:cubicBezTo>
                  <a:lnTo>
                    <a:pt x="950761" y="440490"/>
                  </a:lnTo>
                  <a:cubicBezTo>
                    <a:pt x="950761" y="477208"/>
                    <a:pt x="920996" y="506974"/>
                    <a:pt x="884278" y="506974"/>
                  </a:cubicBezTo>
                  <a:lnTo>
                    <a:pt x="66483" y="506974"/>
                  </a:lnTo>
                  <a:cubicBezTo>
                    <a:pt x="29766" y="506974"/>
                    <a:pt x="0" y="477208"/>
                    <a:pt x="0" y="440490"/>
                  </a:cubicBezTo>
                  <a:lnTo>
                    <a:pt x="0" y="66483"/>
                  </a:lnTo>
                  <a:cubicBezTo>
                    <a:pt x="0" y="29766"/>
                    <a:pt x="29766" y="0"/>
                    <a:pt x="66483" y="0"/>
                  </a:cubicBezTo>
                  <a:close/>
                </a:path>
              </a:pathLst>
            </a:custGeom>
            <a:solidFill>
              <a:srgbClr val="3C7F72"/>
            </a:solidFill>
          </p:spPr>
          <p:txBody>
            <a:bodyPr/>
            <a:lstStyle/>
            <a:p>
              <a:endParaRPr lang="en-US"/>
            </a:p>
          </p:txBody>
        </p:sp>
        <p:sp>
          <p:nvSpPr>
            <p:cNvPr id="7" name="TextBox 7"/>
            <p:cNvSpPr txBox="1"/>
            <p:nvPr/>
          </p:nvSpPr>
          <p:spPr>
            <a:xfrm>
              <a:off x="0" y="-66675"/>
              <a:ext cx="950761" cy="573649"/>
            </a:xfrm>
            <a:prstGeom prst="rect">
              <a:avLst/>
            </a:prstGeom>
          </p:spPr>
          <p:txBody>
            <a:bodyPr lIns="50800" tIns="50800" rIns="50800" bIns="50800" rtlCol="0" anchor="ctr"/>
            <a:lstStyle/>
            <a:p>
              <a:pPr algn="ctr">
                <a:lnSpc>
                  <a:spcPts val="5179"/>
                </a:lnSpc>
              </a:pPr>
              <a:r>
                <a:rPr lang="en-US" sz="3699" spc="218" dirty="0">
                  <a:solidFill>
                    <a:srgbClr val="FFF1E7"/>
                  </a:solidFill>
                  <a:latin typeface="Tropika"/>
                </a:rPr>
                <a:t>Philosophical </a:t>
              </a:r>
            </a:p>
            <a:p>
              <a:pPr algn="ctr">
                <a:lnSpc>
                  <a:spcPts val="5179"/>
                </a:lnSpc>
              </a:pPr>
              <a:r>
                <a:rPr lang="en-US" sz="3699" spc="218" dirty="0">
                  <a:solidFill>
                    <a:srgbClr val="FFF1E7"/>
                  </a:solidFill>
                  <a:latin typeface="Tropika"/>
                </a:rPr>
                <a:t>Underpinnings</a:t>
              </a:r>
            </a:p>
          </p:txBody>
        </p:sp>
      </p:grpSp>
      <p:grpSp>
        <p:nvGrpSpPr>
          <p:cNvPr id="8" name="Group 8"/>
          <p:cNvGrpSpPr/>
          <p:nvPr/>
        </p:nvGrpSpPr>
        <p:grpSpPr>
          <a:xfrm>
            <a:off x="914400" y="6351796"/>
            <a:ext cx="5541320" cy="2792204"/>
            <a:chOff x="0" y="0"/>
            <a:chExt cx="931674" cy="537579"/>
          </a:xfrm>
        </p:grpSpPr>
        <p:sp>
          <p:nvSpPr>
            <p:cNvPr id="9" name="Freeform 9"/>
            <p:cNvSpPr/>
            <p:nvPr/>
          </p:nvSpPr>
          <p:spPr>
            <a:xfrm>
              <a:off x="0" y="0"/>
              <a:ext cx="931675" cy="537579"/>
            </a:xfrm>
            <a:custGeom>
              <a:avLst/>
              <a:gdLst/>
              <a:ahLst/>
              <a:cxnLst/>
              <a:rect l="l" t="t" r="r" b="b"/>
              <a:pathLst>
                <a:path w="931675" h="537579">
                  <a:moveTo>
                    <a:pt x="78726" y="0"/>
                  </a:moveTo>
                  <a:lnTo>
                    <a:pt x="852948" y="0"/>
                  </a:lnTo>
                  <a:cubicBezTo>
                    <a:pt x="896428" y="0"/>
                    <a:pt x="931675" y="35247"/>
                    <a:pt x="931675" y="78726"/>
                  </a:cubicBezTo>
                  <a:lnTo>
                    <a:pt x="931675" y="458853"/>
                  </a:lnTo>
                  <a:cubicBezTo>
                    <a:pt x="931675" y="479732"/>
                    <a:pt x="923380" y="499756"/>
                    <a:pt x="908616" y="514520"/>
                  </a:cubicBezTo>
                  <a:cubicBezTo>
                    <a:pt x="893852" y="529285"/>
                    <a:pt x="873828" y="537579"/>
                    <a:pt x="852948" y="537579"/>
                  </a:cubicBezTo>
                  <a:lnTo>
                    <a:pt x="78726" y="537579"/>
                  </a:lnTo>
                  <a:cubicBezTo>
                    <a:pt x="57847" y="537579"/>
                    <a:pt x="37823" y="529285"/>
                    <a:pt x="23058" y="514520"/>
                  </a:cubicBezTo>
                  <a:cubicBezTo>
                    <a:pt x="8294" y="499756"/>
                    <a:pt x="0" y="479732"/>
                    <a:pt x="0" y="458853"/>
                  </a:cubicBezTo>
                  <a:lnTo>
                    <a:pt x="0" y="78726"/>
                  </a:lnTo>
                  <a:cubicBezTo>
                    <a:pt x="0" y="57847"/>
                    <a:pt x="8294" y="37823"/>
                    <a:pt x="23058" y="23058"/>
                  </a:cubicBezTo>
                  <a:cubicBezTo>
                    <a:pt x="37823" y="8294"/>
                    <a:pt x="57847" y="0"/>
                    <a:pt x="78726" y="0"/>
                  </a:cubicBezTo>
                  <a:close/>
                </a:path>
              </a:pathLst>
            </a:custGeom>
            <a:solidFill>
              <a:srgbClr val="FDF1E8"/>
            </a:solidFill>
            <a:ln w="95250" cap="rnd">
              <a:solidFill>
                <a:srgbClr val="984E11"/>
              </a:solidFill>
              <a:prstDash val="solid"/>
              <a:round/>
            </a:ln>
          </p:spPr>
          <p:txBody>
            <a:bodyPr/>
            <a:lstStyle/>
            <a:p>
              <a:endParaRPr lang="en-US"/>
            </a:p>
          </p:txBody>
        </p:sp>
        <p:sp>
          <p:nvSpPr>
            <p:cNvPr id="10" name="TextBox 10"/>
            <p:cNvSpPr txBox="1"/>
            <p:nvPr/>
          </p:nvSpPr>
          <p:spPr>
            <a:xfrm>
              <a:off x="0" y="-38100"/>
              <a:ext cx="931674" cy="575679"/>
            </a:xfrm>
            <a:prstGeom prst="rect">
              <a:avLst/>
            </a:prstGeom>
          </p:spPr>
          <p:txBody>
            <a:bodyPr lIns="29741" tIns="29741" rIns="29741" bIns="29741" rtlCol="0" anchor="ctr"/>
            <a:lstStyle/>
            <a:p>
              <a:pPr algn="ctr">
                <a:lnSpc>
                  <a:spcPts val="1400"/>
                </a:lnSpc>
                <a:spcBef>
                  <a:spcPct val="0"/>
                </a:spcBef>
              </a:pPr>
              <a:endParaRPr/>
            </a:p>
          </p:txBody>
        </p:sp>
      </p:grpSp>
      <p:grpSp>
        <p:nvGrpSpPr>
          <p:cNvPr id="11" name="Group 11"/>
          <p:cNvGrpSpPr/>
          <p:nvPr/>
        </p:nvGrpSpPr>
        <p:grpSpPr>
          <a:xfrm>
            <a:off x="11832281" y="2652894"/>
            <a:ext cx="5782374" cy="3176006"/>
            <a:chOff x="0" y="0"/>
            <a:chExt cx="931674" cy="537579"/>
          </a:xfrm>
        </p:grpSpPr>
        <p:sp>
          <p:nvSpPr>
            <p:cNvPr id="12" name="Freeform 12"/>
            <p:cNvSpPr/>
            <p:nvPr/>
          </p:nvSpPr>
          <p:spPr>
            <a:xfrm>
              <a:off x="0" y="0"/>
              <a:ext cx="931675" cy="537579"/>
            </a:xfrm>
            <a:custGeom>
              <a:avLst/>
              <a:gdLst/>
              <a:ahLst/>
              <a:cxnLst/>
              <a:rect l="l" t="t" r="r" b="b"/>
              <a:pathLst>
                <a:path w="931675" h="537579">
                  <a:moveTo>
                    <a:pt x="78726" y="0"/>
                  </a:moveTo>
                  <a:lnTo>
                    <a:pt x="852948" y="0"/>
                  </a:lnTo>
                  <a:cubicBezTo>
                    <a:pt x="896428" y="0"/>
                    <a:pt x="931675" y="35247"/>
                    <a:pt x="931675" y="78726"/>
                  </a:cubicBezTo>
                  <a:lnTo>
                    <a:pt x="931675" y="458853"/>
                  </a:lnTo>
                  <a:cubicBezTo>
                    <a:pt x="931675" y="479732"/>
                    <a:pt x="923380" y="499756"/>
                    <a:pt x="908616" y="514520"/>
                  </a:cubicBezTo>
                  <a:cubicBezTo>
                    <a:pt x="893852" y="529285"/>
                    <a:pt x="873828" y="537579"/>
                    <a:pt x="852948" y="537579"/>
                  </a:cubicBezTo>
                  <a:lnTo>
                    <a:pt x="78726" y="537579"/>
                  </a:lnTo>
                  <a:cubicBezTo>
                    <a:pt x="57847" y="537579"/>
                    <a:pt x="37823" y="529285"/>
                    <a:pt x="23058" y="514520"/>
                  </a:cubicBezTo>
                  <a:cubicBezTo>
                    <a:pt x="8294" y="499756"/>
                    <a:pt x="0" y="479732"/>
                    <a:pt x="0" y="458853"/>
                  </a:cubicBezTo>
                  <a:lnTo>
                    <a:pt x="0" y="78726"/>
                  </a:lnTo>
                  <a:cubicBezTo>
                    <a:pt x="0" y="57847"/>
                    <a:pt x="8294" y="37823"/>
                    <a:pt x="23058" y="23058"/>
                  </a:cubicBezTo>
                  <a:cubicBezTo>
                    <a:pt x="37823" y="8294"/>
                    <a:pt x="57847" y="0"/>
                    <a:pt x="78726" y="0"/>
                  </a:cubicBezTo>
                  <a:close/>
                </a:path>
              </a:pathLst>
            </a:custGeom>
            <a:solidFill>
              <a:srgbClr val="FDF1E8"/>
            </a:solidFill>
            <a:ln w="95250" cap="rnd">
              <a:solidFill>
                <a:srgbClr val="984E11"/>
              </a:solidFill>
              <a:prstDash val="solid"/>
              <a:round/>
            </a:ln>
          </p:spPr>
          <p:txBody>
            <a:bodyPr/>
            <a:lstStyle/>
            <a:p>
              <a:endParaRPr lang="en-US"/>
            </a:p>
          </p:txBody>
        </p:sp>
        <p:sp>
          <p:nvSpPr>
            <p:cNvPr id="13" name="TextBox 13"/>
            <p:cNvSpPr txBox="1"/>
            <p:nvPr/>
          </p:nvSpPr>
          <p:spPr>
            <a:xfrm>
              <a:off x="0" y="-38100"/>
              <a:ext cx="931674" cy="575679"/>
            </a:xfrm>
            <a:prstGeom prst="rect">
              <a:avLst/>
            </a:prstGeom>
          </p:spPr>
          <p:txBody>
            <a:bodyPr lIns="29741" tIns="29741" rIns="29741" bIns="29741" rtlCol="0" anchor="ctr"/>
            <a:lstStyle/>
            <a:p>
              <a:pPr algn="ctr">
                <a:lnSpc>
                  <a:spcPts val="1400"/>
                </a:lnSpc>
                <a:spcBef>
                  <a:spcPct val="0"/>
                </a:spcBef>
              </a:pPr>
              <a:endParaRPr/>
            </a:p>
          </p:txBody>
        </p:sp>
      </p:grpSp>
      <p:grpSp>
        <p:nvGrpSpPr>
          <p:cNvPr id="14" name="Group 14"/>
          <p:cNvGrpSpPr/>
          <p:nvPr/>
        </p:nvGrpSpPr>
        <p:grpSpPr>
          <a:xfrm>
            <a:off x="11832280" y="6348991"/>
            <a:ext cx="5782373" cy="2795009"/>
            <a:chOff x="0" y="0"/>
            <a:chExt cx="931674" cy="537579"/>
          </a:xfrm>
        </p:grpSpPr>
        <p:sp>
          <p:nvSpPr>
            <p:cNvPr id="15" name="Freeform 15"/>
            <p:cNvSpPr/>
            <p:nvPr/>
          </p:nvSpPr>
          <p:spPr>
            <a:xfrm>
              <a:off x="0" y="0"/>
              <a:ext cx="931675" cy="537579"/>
            </a:xfrm>
            <a:custGeom>
              <a:avLst/>
              <a:gdLst/>
              <a:ahLst/>
              <a:cxnLst/>
              <a:rect l="l" t="t" r="r" b="b"/>
              <a:pathLst>
                <a:path w="931675" h="537579">
                  <a:moveTo>
                    <a:pt x="78726" y="0"/>
                  </a:moveTo>
                  <a:lnTo>
                    <a:pt x="852948" y="0"/>
                  </a:lnTo>
                  <a:cubicBezTo>
                    <a:pt x="896428" y="0"/>
                    <a:pt x="931675" y="35247"/>
                    <a:pt x="931675" y="78726"/>
                  </a:cubicBezTo>
                  <a:lnTo>
                    <a:pt x="931675" y="458853"/>
                  </a:lnTo>
                  <a:cubicBezTo>
                    <a:pt x="931675" y="479732"/>
                    <a:pt x="923380" y="499756"/>
                    <a:pt x="908616" y="514520"/>
                  </a:cubicBezTo>
                  <a:cubicBezTo>
                    <a:pt x="893852" y="529285"/>
                    <a:pt x="873828" y="537579"/>
                    <a:pt x="852948" y="537579"/>
                  </a:cubicBezTo>
                  <a:lnTo>
                    <a:pt x="78726" y="537579"/>
                  </a:lnTo>
                  <a:cubicBezTo>
                    <a:pt x="57847" y="537579"/>
                    <a:pt x="37823" y="529285"/>
                    <a:pt x="23058" y="514520"/>
                  </a:cubicBezTo>
                  <a:cubicBezTo>
                    <a:pt x="8294" y="499756"/>
                    <a:pt x="0" y="479732"/>
                    <a:pt x="0" y="458853"/>
                  </a:cubicBezTo>
                  <a:lnTo>
                    <a:pt x="0" y="78726"/>
                  </a:lnTo>
                  <a:cubicBezTo>
                    <a:pt x="0" y="57847"/>
                    <a:pt x="8294" y="37823"/>
                    <a:pt x="23058" y="23058"/>
                  </a:cubicBezTo>
                  <a:cubicBezTo>
                    <a:pt x="37823" y="8294"/>
                    <a:pt x="57847" y="0"/>
                    <a:pt x="78726" y="0"/>
                  </a:cubicBezTo>
                  <a:close/>
                </a:path>
              </a:pathLst>
            </a:custGeom>
            <a:solidFill>
              <a:srgbClr val="FDF1E8"/>
            </a:solidFill>
            <a:ln w="95250" cap="rnd">
              <a:solidFill>
                <a:srgbClr val="984E11"/>
              </a:solidFill>
              <a:prstDash val="solid"/>
              <a:round/>
            </a:ln>
          </p:spPr>
          <p:txBody>
            <a:bodyPr/>
            <a:lstStyle/>
            <a:p>
              <a:endParaRPr lang="en-US" dirty="0"/>
            </a:p>
          </p:txBody>
        </p:sp>
        <p:sp>
          <p:nvSpPr>
            <p:cNvPr id="16" name="TextBox 16"/>
            <p:cNvSpPr txBox="1"/>
            <p:nvPr/>
          </p:nvSpPr>
          <p:spPr>
            <a:xfrm>
              <a:off x="0" y="-38100"/>
              <a:ext cx="931674" cy="575679"/>
            </a:xfrm>
            <a:prstGeom prst="rect">
              <a:avLst/>
            </a:prstGeom>
          </p:spPr>
          <p:txBody>
            <a:bodyPr lIns="29741" tIns="29741" rIns="29741" bIns="29741" rtlCol="0" anchor="ctr"/>
            <a:lstStyle/>
            <a:p>
              <a:pPr algn="ctr">
                <a:lnSpc>
                  <a:spcPts val="1400"/>
                </a:lnSpc>
                <a:spcBef>
                  <a:spcPct val="0"/>
                </a:spcBef>
              </a:pPr>
              <a:endParaRPr/>
            </a:p>
          </p:txBody>
        </p:sp>
      </p:grpSp>
      <p:sp>
        <p:nvSpPr>
          <p:cNvPr id="17" name="AutoShape 17"/>
          <p:cNvSpPr/>
          <p:nvPr/>
        </p:nvSpPr>
        <p:spPr>
          <a:xfrm flipV="1">
            <a:off x="9221349" y="4438716"/>
            <a:ext cx="2610932" cy="700569"/>
          </a:xfrm>
          <a:prstGeom prst="line">
            <a:avLst/>
          </a:prstGeom>
          <a:ln w="66675" cap="flat">
            <a:solidFill>
              <a:srgbClr val="000000"/>
            </a:solidFill>
            <a:prstDash val="solid"/>
            <a:headEnd type="none" w="sm" len="sm"/>
            <a:tailEnd type="triangle" w="lg" len="med"/>
          </a:ln>
        </p:spPr>
        <p:txBody>
          <a:bodyPr/>
          <a:lstStyle/>
          <a:p>
            <a:endParaRPr lang="en-US"/>
          </a:p>
        </p:txBody>
      </p:sp>
      <p:sp>
        <p:nvSpPr>
          <p:cNvPr id="18" name="AutoShape 18"/>
          <p:cNvSpPr/>
          <p:nvPr/>
        </p:nvSpPr>
        <p:spPr>
          <a:xfrm flipH="1" flipV="1">
            <a:off x="6455719" y="4438716"/>
            <a:ext cx="2765630" cy="700569"/>
          </a:xfrm>
          <a:prstGeom prst="line">
            <a:avLst/>
          </a:prstGeom>
          <a:ln w="66675" cap="flat">
            <a:solidFill>
              <a:srgbClr val="000000"/>
            </a:solidFill>
            <a:prstDash val="solid"/>
            <a:headEnd type="none" w="sm" len="sm"/>
            <a:tailEnd type="triangle" w="lg" len="med"/>
          </a:ln>
        </p:spPr>
        <p:txBody>
          <a:bodyPr/>
          <a:lstStyle/>
          <a:p>
            <a:endParaRPr lang="en-US"/>
          </a:p>
        </p:txBody>
      </p:sp>
      <p:sp>
        <p:nvSpPr>
          <p:cNvPr id="19" name="AutoShape 19"/>
          <p:cNvSpPr/>
          <p:nvPr/>
        </p:nvSpPr>
        <p:spPr>
          <a:xfrm flipH="1">
            <a:off x="6455719" y="7064201"/>
            <a:ext cx="2765630" cy="689615"/>
          </a:xfrm>
          <a:prstGeom prst="line">
            <a:avLst/>
          </a:prstGeom>
          <a:ln w="66675" cap="flat">
            <a:solidFill>
              <a:srgbClr val="000000"/>
            </a:solidFill>
            <a:prstDash val="solid"/>
            <a:headEnd type="none" w="sm" len="sm"/>
            <a:tailEnd type="triangle" w="lg" len="med"/>
          </a:ln>
        </p:spPr>
        <p:txBody>
          <a:bodyPr/>
          <a:lstStyle/>
          <a:p>
            <a:endParaRPr lang="en-US"/>
          </a:p>
        </p:txBody>
      </p:sp>
      <p:sp>
        <p:nvSpPr>
          <p:cNvPr id="20" name="AutoShape 20"/>
          <p:cNvSpPr/>
          <p:nvPr/>
        </p:nvSpPr>
        <p:spPr>
          <a:xfrm>
            <a:off x="9221349" y="7064201"/>
            <a:ext cx="2610932" cy="689615"/>
          </a:xfrm>
          <a:prstGeom prst="line">
            <a:avLst/>
          </a:prstGeom>
          <a:ln w="66675" cap="flat">
            <a:solidFill>
              <a:srgbClr val="000000"/>
            </a:solidFill>
            <a:prstDash val="solid"/>
            <a:headEnd type="none" w="sm" len="sm"/>
            <a:tailEnd type="triangle" w="lg" len="med"/>
          </a:ln>
        </p:spPr>
        <p:txBody>
          <a:bodyPr/>
          <a:lstStyle/>
          <a:p>
            <a:endParaRPr lang="en-US"/>
          </a:p>
        </p:txBody>
      </p:sp>
      <p:sp>
        <p:nvSpPr>
          <p:cNvPr id="21" name="Freeform 21"/>
          <p:cNvSpPr/>
          <p:nvPr/>
        </p:nvSpPr>
        <p:spPr>
          <a:xfrm>
            <a:off x="16842284" y="7805981"/>
            <a:ext cx="1459580" cy="2904637"/>
          </a:xfrm>
          <a:custGeom>
            <a:avLst/>
            <a:gdLst/>
            <a:ahLst/>
            <a:cxnLst/>
            <a:rect l="l" t="t" r="r" b="b"/>
            <a:pathLst>
              <a:path w="1459580" h="2904637">
                <a:moveTo>
                  <a:pt x="0" y="0"/>
                </a:moveTo>
                <a:lnTo>
                  <a:pt x="1459580" y="0"/>
                </a:lnTo>
                <a:lnTo>
                  <a:pt x="1459580" y="2904638"/>
                </a:lnTo>
                <a:lnTo>
                  <a:pt x="0" y="29046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TextBox 22"/>
          <p:cNvSpPr txBox="1"/>
          <p:nvPr/>
        </p:nvSpPr>
        <p:spPr>
          <a:xfrm>
            <a:off x="1728014" y="6847207"/>
            <a:ext cx="3826950" cy="2172390"/>
          </a:xfrm>
          <a:prstGeom prst="rect">
            <a:avLst/>
          </a:prstGeom>
        </p:spPr>
        <p:txBody>
          <a:bodyPr lIns="0" tIns="0" rIns="0" bIns="0" rtlCol="0" anchor="t">
            <a:spAutoFit/>
          </a:bodyPr>
          <a:lstStyle/>
          <a:p>
            <a:pPr marL="342900" indent="-342900" algn="ctr">
              <a:lnSpc>
                <a:spcPts val="2805"/>
              </a:lnSpc>
              <a:buFont typeface="Wingdings" panose="05000000000000000000" pitchFamily="2" charset="2"/>
              <a:buChar char="v"/>
            </a:pPr>
            <a:r>
              <a:rPr lang="en-US" sz="3200" spc="-64" dirty="0">
                <a:solidFill>
                  <a:srgbClr val="763B0A"/>
                </a:solidFill>
                <a:latin typeface="มอนตี้ Bold"/>
              </a:rPr>
              <a:t>Dialectics- no universal truth; created from our personal experiences and perceptions</a:t>
            </a:r>
          </a:p>
        </p:txBody>
      </p:sp>
      <p:sp>
        <p:nvSpPr>
          <p:cNvPr id="23" name="Freeform 23"/>
          <p:cNvSpPr/>
          <p:nvPr/>
        </p:nvSpPr>
        <p:spPr>
          <a:xfrm>
            <a:off x="-46267" y="7774492"/>
            <a:ext cx="1459580" cy="2904637"/>
          </a:xfrm>
          <a:custGeom>
            <a:avLst/>
            <a:gdLst/>
            <a:ahLst/>
            <a:cxnLst/>
            <a:rect l="l" t="t" r="r" b="b"/>
            <a:pathLst>
              <a:path w="1459580" h="2904637">
                <a:moveTo>
                  <a:pt x="0" y="0"/>
                </a:moveTo>
                <a:lnTo>
                  <a:pt x="1459580" y="0"/>
                </a:lnTo>
                <a:lnTo>
                  <a:pt x="1459580" y="2904638"/>
                </a:lnTo>
                <a:lnTo>
                  <a:pt x="0" y="29046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TextBox 24"/>
          <p:cNvSpPr txBox="1"/>
          <p:nvPr/>
        </p:nvSpPr>
        <p:spPr>
          <a:xfrm>
            <a:off x="1106048" y="160745"/>
            <a:ext cx="16230600" cy="1447256"/>
          </a:xfrm>
          <a:prstGeom prst="rect">
            <a:avLst/>
          </a:prstGeom>
        </p:spPr>
        <p:txBody>
          <a:bodyPr lIns="0" tIns="0" rIns="0" bIns="0" rtlCol="0" anchor="t">
            <a:spAutoFit/>
          </a:bodyPr>
          <a:lstStyle/>
          <a:p>
            <a:pPr algn="ctr">
              <a:lnSpc>
                <a:spcPts val="12319"/>
              </a:lnSpc>
            </a:pPr>
            <a:r>
              <a:rPr lang="en-US" sz="8000" spc="351" dirty="0">
                <a:solidFill>
                  <a:srgbClr val="FAB30C"/>
                </a:solidFill>
                <a:latin typeface="Lucky Bones"/>
              </a:rPr>
              <a:t>Retro REBT Facts </a:t>
            </a:r>
          </a:p>
        </p:txBody>
      </p:sp>
      <p:sp>
        <p:nvSpPr>
          <p:cNvPr id="25" name="TextBox 25"/>
          <p:cNvSpPr txBox="1"/>
          <p:nvPr/>
        </p:nvSpPr>
        <p:spPr>
          <a:xfrm>
            <a:off x="1726288" y="2864612"/>
            <a:ext cx="3826950" cy="3231654"/>
          </a:xfrm>
          <a:prstGeom prst="rect">
            <a:avLst/>
          </a:prstGeom>
        </p:spPr>
        <p:txBody>
          <a:bodyPr lIns="0" tIns="0" rIns="0" bIns="0" rtlCol="0" anchor="t">
            <a:spAutoFit/>
          </a:bodyPr>
          <a:lstStyle/>
          <a:p>
            <a:pPr marL="342900" indent="-342900" algn="ctr">
              <a:lnSpc>
                <a:spcPts val="2805"/>
              </a:lnSpc>
              <a:buFont typeface="Wingdings" panose="05000000000000000000" pitchFamily="2" charset="2"/>
              <a:buChar char="v"/>
            </a:pPr>
            <a:r>
              <a:rPr lang="en-US" sz="2400" spc="-64" dirty="0">
                <a:solidFill>
                  <a:srgbClr val="763B0A"/>
                </a:solidFill>
                <a:latin typeface="มอนตี้ Bold"/>
              </a:rPr>
              <a:t>Epistemology- how we know what we know</a:t>
            </a:r>
          </a:p>
          <a:p>
            <a:pPr marL="342900" indent="-342900" algn="ctr">
              <a:lnSpc>
                <a:spcPts val="2805"/>
              </a:lnSpc>
              <a:buFont typeface="Wingdings" panose="05000000000000000000" pitchFamily="2" charset="2"/>
              <a:buChar char="v"/>
            </a:pPr>
            <a:endParaRPr lang="en-US" sz="2400" spc="-64" dirty="0">
              <a:solidFill>
                <a:srgbClr val="763B0A"/>
              </a:solidFill>
              <a:latin typeface="มอนตี้ Bold"/>
            </a:endParaRPr>
          </a:p>
          <a:p>
            <a:pPr marL="342900" indent="-342900" algn="ctr">
              <a:lnSpc>
                <a:spcPts val="2805"/>
              </a:lnSpc>
              <a:buFont typeface="Wingdings" panose="05000000000000000000" pitchFamily="2" charset="2"/>
              <a:buChar char="v"/>
            </a:pPr>
            <a:r>
              <a:rPr lang="en-US" sz="2400" b="1" spc="-64" dirty="0">
                <a:solidFill>
                  <a:srgbClr val="763B0A"/>
                </a:solidFill>
                <a:latin typeface="มอนตี้ Bold"/>
              </a:rPr>
              <a:t>Humanism</a:t>
            </a:r>
            <a:r>
              <a:rPr lang="en-US" sz="2400" spc="-64" dirty="0">
                <a:solidFill>
                  <a:srgbClr val="763B0A"/>
                </a:solidFill>
                <a:latin typeface="มอนตี้ Bold"/>
              </a:rPr>
              <a:t>-highlights individualism and autonomy, not comparing self to others</a:t>
            </a:r>
            <a:br>
              <a:rPr lang="en-US" sz="2004" spc="-64" dirty="0">
                <a:solidFill>
                  <a:srgbClr val="763B0A"/>
                </a:solidFill>
                <a:latin typeface="มอนตี้ Bold"/>
              </a:rPr>
            </a:br>
            <a:endParaRPr lang="en-US" sz="2004" spc="-64" dirty="0">
              <a:solidFill>
                <a:srgbClr val="763B0A"/>
              </a:solidFill>
              <a:latin typeface="มอนตี้ Bold"/>
            </a:endParaRPr>
          </a:p>
        </p:txBody>
      </p:sp>
      <p:sp>
        <p:nvSpPr>
          <p:cNvPr id="26" name="TextBox 26"/>
          <p:cNvSpPr txBox="1"/>
          <p:nvPr/>
        </p:nvSpPr>
        <p:spPr>
          <a:xfrm>
            <a:off x="12638253" y="3040290"/>
            <a:ext cx="3826950" cy="2531462"/>
          </a:xfrm>
          <a:prstGeom prst="rect">
            <a:avLst/>
          </a:prstGeom>
        </p:spPr>
        <p:txBody>
          <a:bodyPr lIns="0" tIns="0" rIns="0" bIns="0" rtlCol="0" anchor="t">
            <a:spAutoFit/>
          </a:bodyPr>
          <a:lstStyle/>
          <a:p>
            <a:pPr marL="342900" indent="-342900" algn="ctr">
              <a:lnSpc>
                <a:spcPts val="2805"/>
              </a:lnSpc>
              <a:buFont typeface="Wingdings" panose="05000000000000000000" pitchFamily="2" charset="2"/>
              <a:buChar char="v"/>
            </a:pPr>
            <a:r>
              <a:rPr lang="en-US" sz="2800" spc="-64" dirty="0">
                <a:solidFill>
                  <a:srgbClr val="763B0A"/>
                </a:solidFill>
                <a:latin typeface="มอนตี้ Bold"/>
              </a:rPr>
              <a:t>Rationality- using logic and flexibility to achieve values and goals rather than giving into emotions and feelings </a:t>
            </a:r>
          </a:p>
        </p:txBody>
      </p:sp>
      <p:sp>
        <p:nvSpPr>
          <p:cNvPr id="27" name="TextBox 27"/>
          <p:cNvSpPr txBox="1"/>
          <p:nvPr/>
        </p:nvSpPr>
        <p:spPr>
          <a:xfrm>
            <a:off x="12328124" y="6648699"/>
            <a:ext cx="4664475" cy="3234219"/>
          </a:xfrm>
          <a:prstGeom prst="rect">
            <a:avLst/>
          </a:prstGeom>
        </p:spPr>
        <p:txBody>
          <a:bodyPr wrap="square" lIns="0" tIns="0" rIns="0" bIns="0" rtlCol="0" anchor="t">
            <a:spAutoFit/>
          </a:bodyPr>
          <a:lstStyle/>
          <a:p>
            <a:pPr marL="342900" indent="-342900" algn="ctr">
              <a:lnSpc>
                <a:spcPts val="2805"/>
              </a:lnSpc>
              <a:buFont typeface="Wingdings" panose="05000000000000000000" pitchFamily="2" charset="2"/>
              <a:buChar char="v"/>
            </a:pPr>
            <a:r>
              <a:rPr lang="en-US" sz="2800" spc="-64" dirty="0">
                <a:solidFill>
                  <a:srgbClr val="763B0A"/>
                </a:solidFill>
                <a:latin typeface="มอนตี้ Bold"/>
              </a:rPr>
              <a:t>Motivation = Hedonism</a:t>
            </a:r>
          </a:p>
          <a:p>
            <a:pPr marL="342900" indent="-342900" algn="ctr">
              <a:lnSpc>
                <a:spcPts val="2805"/>
              </a:lnSpc>
              <a:buFont typeface="Wingdings" panose="05000000000000000000" pitchFamily="2" charset="2"/>
              <a:buChar char="v"/>
            </a:pPr>
            <a:r>
              <a:rPr lang="en-US" sz="2800" spc="-64" dirty="0">
                <a:solidFill>
                  <a:srgbClr val="763B0A"/>
                </a:solidFill>
                <a:latin typeface="มอนตี้ Bold"/>
              </a:rPr>
              <a:t>Practice safe Hedonism with “hedonic calculus”</a:t>
            </a:r>
          </a:p>
          <a:p>
            <a:pPr marL="342900" indent="-342900" algn="ctr">
              <a:lnSpc>
                <a:spcPts val="2805"/>
              </a:lnSpc>
              <a:buFont typeface="Wingdings" panose="05000000000000000000" pitchFamily="2" charset="2"/>
              <a:buChar char="v"/>
            </a:pPr>
            <a:r>
              <a:rPr lang="en-US" sz="2800" spc="-64" dirty="0">
                <a:solidFill>
                  <a:srgbClr val="763B0A"/>
                </a:solidFill>
                <a:latin typeface="มอนตี้ Bold"/>
              </a:rPr>
              <a:t>True hedonists give into short-term pleasure and sacrifice long-term goals</a:t>
            </a:r>
          </a:p>
          <a:p>
            <a:pPr marL="342900" indent="-342900" algn="ctr">
              <a:lnSpc>
                <a:spcPts val="2805"/>
              </a:lnSpc>
              <a:buFont typeface="Wingdings" panose="05000000000000000000" pitchFamily="2" charset="2"/>
              <a:buChar char="v"/>
            </a:pPr>
            <a:endParaRPr lang="en-US" sz="2400" spc="-64" dirty="0">
              <a:solidFill>
                <a:srgbClr val="763B0A"/>
              </a:solidFill>
              <a:latin typeface="มอนตี้ Bold"/>
            </a:endParaRPr>
          </a:p>
          <a:p>
            <a:pPr marL="342900" indent="-342900" algn="ctr">
              <a:lnSpc>
                <a:spcPts val="2805"/>
              </a:lnSpc>
              <a:buFont typeface="Wingdings" panose="05000000000000000000" pitchFamily="2" charset="2"/>
              <a:buChar char="v"/>
            </a:pPr>
            <a:endParaRPr lang="en-US" sz="2400" spc="-64" dirty="0">
              <a:solidFill>
                <a:srgbClr val="763B0A"/>
              </a:solidFill>
              <a:latin typeface="มอนตี้ Bold"/>
            </a:endParaRPr>
          </a:p>
        </p:txBody>
      </p:sp>
      <p:sp>
        <p:nvSpPr>
          <p:cNvPr id="28" name="Freeform 28"/>
          <p:cNvSpPr/>
          <p:nvPr/>
        </p:nvSpPr>
        <p:spPr>
          <a:xfrm>
            <a:off x="14076620" y="77759"/>
            <a:ext cx="2078455" cy="1800462"/>
          </a:xfrm>
          <a:custGeom>
            <a:avLst/>
            <a:gdLst/>
            <a:ahLst/>
            <a:cxnLst/>
            <a:rect l="l" t="t" r="r" b="b"/>
            <a:pathLst>
              <a:path w="2078455" h="1800462">
                <a:moveTo>
                  <a:pt x="0" y="0"/>
                </a:moveTo>
                <a:lnTo>
                  <a:pt x="2078455" y="0"/>
                </a:lnTo>
                <a:lnTo>
                  <a:pt x="2078455" y="1800461"/>
                </a:lnTo>
                <a:lnTo>
                  <a:pt x="0" y="18004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9" name="Freeform 29"/>
          <p:cNvSpPr/>
          <p:nvPr/>
        </p:nvSpPr>
        <p:spPr>
          <a:xfrm>
            <a:off x="15398495" y="0"/>
            <a:ext cx="2972739" cy="2575135"/>
          </a:xfrm>
          <a:custGeom>
            <a:avLst/>
            <a:gdLst/>
            <a:ahLst/>
            <a:cxnLst/>
            <a:rect l="l" t="t" r="r" b="b"/>
            <a:pathLst>
              <a:path w="2972739" h="2575135">
                <a:moveTo>
                  <a:pt x="0" y="0"/>
                </a:moveTo>
                <a:lnTo>
                  <a:pt x="2972739" y="0"/>
                </a:lnTo>
                <a:lnTo>
                  <a:pt x="2972739" y="2575135"/>
                </a:lnTo>
                <a:lnTo>
                  <a:pt x="0" y="25751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0" name="Freeform 30"/>
          <p:cNvSpPr/>
          <p:nvPr/>
        </p:nvSpPr>
        <p:spPr>
          <a:xfrm rot="-10800000">
            <a:off x="1967945" y="164549"/>
            <a:ext cx="2078455" cy="1800462"/>
          </a:xfrm>
          <a:custGeom>
            <a:avLst/>
            <a:gdLst/>
            <a:ahLst/>
            <a:cxnLst/>
            <a:rect l="l" t="t" r="r" b="b"/>
            <a:pathLst>
              <a:path w="2078455" h="1800462">
                <a:moveTo>
                  <a:pt x="0" y="0"/>
                </a:moveTo>
                <a:lnTo>
                  <a:pt x="2078455" y="0"/>
                </a:lnTo>
                <a:lnTo>
                  <a:pt x="2078455" y="1800462"/>
                </a:lnTo>
                <a:lnTo>
                  <a:pt x="0" y="18004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1" name="Freeform 31"/>
          <p:cNvSpPr/>
          <p:nvPr/>
        </p:nvSpPr>
        <p:spPr>
          <a:xfrm rot="-10800000">
            <a:off x="-179362" y="196020"/>
            <a:ext cx="2972739" cy="2575135"/>
          </a:xfrm>
          <a:custGeom>
            <a:avLst/>
            <a:gdLst/>
            <a:ahLst/>
            <a:cxnLst/>
            <a:rect l="l" t="t" r="r" b="b"/>
            <a:pathLst>
              <a:path w="2972739" h="2575135">
                <a:moveTo>
                  <a:pt x="0" y="0"/>
                </a:moveTo>
                <a:lnTo>
                  <a:pt x="2972739" y="0"/>
                </a:lnTo>
                <a:lnTo>
                  <a:pt x="2972739" y="2575135"/>
                </a:lnTo>
                <a:lnTo>
                  <a:pt x="0" y="25751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3" name="TextBox 32">
            <a:extLst>
              <a:ext uri="{FF2B5EF4-FFF2-40B4-BE49-F238E27FC236}">
                <a16:creationId xmlns:a16="http://schemas.microsoft.com/office/drawing/2014/main" id="{F6191C1C-A5D1-A140-477F-5B1A200302C8}"/>
              </a:ext>
            </a:extLst>
          </p:cNvPr>
          <p:cNvSpPr txBox="1"/>
          <p:nvPr/>
        </p:nvSpPr>
        <p:spPr>
          <a:xfrm>
            <a:off x="1812155" y="9379741"/>
            <a:ext cx="9275618" cy="646331"/>
          </a:xfrm>
          <a:prstGeom prst="rect">
            <a:avLst/>
          </a:prstGeom>
          <a:noFill/>
        </p:spPr>
        <p:txBody>
          <a:bodyPr wrap="square">
            <a:spAutoFit/>
          </a:bodyPr>
          <a:lstStyle/>
          <a:p>
            <a:r>
              <a:rPr lang="en-US" sz="1800" dirty="0">
                <a:effectLst/>
                <a:latin typeface="Aptos" panose="020B0004020202020204" pitchFamily="34" charset="0"/>
                <a:ea typeface="Aptos" panose="020B0004020202020204" pitchFamily="34" charset="0"/>
                <a:cs typeface="Aptos" panose="020B0004020202020204" pitchFamily="34" charset="0"/>
              </a:rPr>
              <a:t>(A. </a:t>
            </a:r>
            <a:r>
              <a:rPr lang="en-US" sz="1800" dirty="0" err="1">
                <a:effectLst/>
                <a:latin typeface="Aptos" panose="020B0004020202020204" pitchFamily="34" charset="0"/>
                <a:ea typeface="Aptos" panose="020B0004020202020204" pitchFamily="34" charset="0"/>
                <a:cs typeface="Aptos" panose="020B0004020202020204" pitchFamily="34" charset="0"/>
              </a:rPr>
              <a:t>Dichoso</a:t>
            </a:r>
            <a:r>
              <a:rPr lang="en-US" sz="1800" dirty="0">
                <a:effectLst/>
                <a:latin typeface="Aptos" panose="020B0004020202020204" pitchFamily="34" charset="0"/>
                <a:ea typeface="Aptos" panose="020B0004020202020204" pitchFamily="34" charset="0"/>
                <a:cs typeface="Aptos" panose="020B0004020202020204" pitchFamily="34" charset="0"/>
              </a:rPr>
              <a:t> &amp; M. </a:t>
            </a:r>
            <a:r>
              <a:rPr lang="en-US" sz="1800" dirty="0" err="1">
                <a:effectLst/>
                <a:latin typeface="Aptos" panose="020B0004020202020204" pitchFamily="34" charset="0"/>
                <a:ea typeface="Aptos" panose="020B0004020202020204" pitchFamily="34" charset="0"/>
                <a:cs typeface="Aptos" panose="020B0004020202020204" pitchFamily="34" charset="0"/>
              </a:rPr>
              <a:t>Maitim</a:t>
            </a:r>
            <a:r>
              <a:rPr lang="en-US" sz="1800" dirty="0">
                <a:effectLst/>
                <a:latin typeface="Aptos" panose="020B0004020202020204" pitchFamily="34" charset="0"/>
                <a:ea typeface="Aptos" panose="020B0004020202020204" pitchFamily="34" charset="0"/>
                <a:cs typeface="Aptos" panose="020B0004020202020204" pitchFamily="34" charset="0"/>
              </a:rPr>
              <a:t>, 2017).</a:t>
            </a:r>
          </a:p>
          <a:p>
            <a:r>
              <a:rPr lang="en-US" sz="1800" kern="0" dirty="0">
                <a:effectLst/>
                <a:latin typeface="Aptos" panose="020B0004020202020204" pitchFamily="34" charset="0"/>
                <a:ea typeface="Calibri" panose="020F0502020204030204" pitchFamily="34" charset="0"/>
                <a:cs typeface="Aptos" panose="020B0004020202020204" pitchFamily="34" charset="0"/>
              </a:rPr>
              <a:t>(Fall et al., 2023).</a:t>
            </a:r>
            <a:endParaRPr lang="en-US" kern="0" dirty="0">
              <a:latin typeface="Aptos" panose="020B0004020202020204" pitchFamily="34" charset="0"/>
              <a:ea typeface="Calibri" panose="020F0502020204030204" pitchFamily="34" charset="0"/>
              <a:cs typeface="Aptos" panose="020B00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40BD307142FB4490AD51AF53CF868D" ma:contentTypeVersion="16" ma:contentTypeDescription="Create a new document." ma:contentTypeScope="" ma:versionID="9da1b582a3f83cecc5b8ab66c8a2287a">
  <xsd:schema xmlns:xsd="http://www.w3.org/2001/XMLSchema" xmlns:xs="http://www.w3.org/2001/XMLSchema" xmlns:p="http://schemas.microsoft.com/office/2006/metadata/properties" xmlns:ns3="beb169be-4efa-43fa-8af9-0106fb8d724b" xmlns:ns4="5ae93943-c3b4-47b3-82a0-4b9ab1b76795" targetNamespace="http://schemas.microsoft.com/office/2006/metadata/properties" ma:root="true" ma:fieldsID="2a543b6f694c8d6211cd853b16abd961" ns3:_="" ns4:_="">
    <xsd:import namespace="beb169be-4efa-43fa-8af9-0106fb8d724b"/>
    <xsd:import namespace="5ae93943-c3b4-47b3-82a0-4b9ab1b76795"/>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DateTaken" minOccurs="0"/>
                <xsd:element ref="ns3:MediaLengthInSeconds" minOccurs="0"/>
                <xsd:element ref="ns3:MediaServiceLocation"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b169be-4efa-43fa-8af9-0106fb8d72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e93943-c3b4-47b3-82a0-4b9ab1b7679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eb169be-4efa-43fa-8af9-0106fb8d724b" xsi:nil="true"/>
  </documentManagement>
</p:properties>
</file>

<file path=customXml/itemProps1.xml><?xml version="1.0" encoding="utf-8"?>
<ds:datastoreItem xmlns:ds="http://schemas.openxmlformats.org/officeDocument/2006/customXml" ds:itemID="{C0490FFA-7522-45EE-B6DB-F781AE9164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b169be-4efa-43fa-8af9-0106fb8d724b"/>
    <ds:schemaRef ds:uri="5ae93943-c3b4-47b3-82a0-4b9ab1b767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A63BB7-5BD5-4E71-AA59-AC2042A58233}">
  <ds:schemaRefs>
    <ds:schemaRef ds:uri="http://schemas.microsoft.com/sharepoint/v3/contenttype/forms"/>
  </ds:schemaRefs>
</ds:datastoreItem>
</file>

<file path=customXml/itemProps3.xml><?xml version="1.0" encoding="utf-8"?>
<ds:datastoreItem xmlns:ds="http://schemas.openxmlformats.org/officeDocument/2006/customXml" ds:itemID="{75936AB8-BD5F-48C8-8D7C-83CD9CB87546}">
  <ds:schemaRefs>
    <ds:schemaRef ds:uri="5ae93943-c3b4-47b3-82a0-4b9ab1b76795"/>
    <ds:schemaRef ds:uri="http://schemas.microsoft.com/office/2006/documentManagement/types"/>
    <ds:schemaRef ds:uri="beb169be-4efa-43fa-8af9-0106fb8d724b"/>
    <ds:schemaRef ds:uri="http://www.w3.org/XML/1998/namespac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dcmitype/"/>
    <ds:schemaRef ds:uri="http://purl.org/dc/elements/1.1/"/>
  </ds:schemaRefs>
</ds:datastoreItem>
</file>

<file path=docMetadata/LabelInfo.xml><?xml version="1.0" encoding="utf-8"?>
<clbl:labelList xmlns:clbl="http://schemas.microsoft.com/office/2020/mipLabelMetadata">
  <clbl:label id="{79c742c4-e61c-4fa5-be89-a3cb566a80d1}" enabled="0" method="" siteId="{79c742c4-e61c-4fa5-be89-a3cb566a80d1}" removed="1"/>
</clbl:labelList>
</file>

<file path=docProps/app.xml><?xml version="1.0" encoding="utf-8"?>
<Properties xmlns="http://schemas.openxmlformats.org/officeDocument/2006/extended-properties" xmlns:vt="http://schemas.openxmlformats.org/officeDocument/2006/docPropsVTypes">
  <TotalTime>11895</TotalTime>
  <Words>6237</Words>
  <Application>Microsoft Office PowerPoint</Application>
  <PresentationFormat>Custom</PresentationFormat>
  <Paragraphs>548</Paragraphs>
  <Slides>56</Slides>
  <Notes>37</Notes>
  <HiddenSlides>0</HiddenSlides>
  <MMClips>4</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56</vt:i4>
      </vt:variant>
    </vt:vector>
  </HeadingPairs>
  <TitlesOfParts>
    <vt:vector size="71" baseType="lpstr">
      <vt:lpstr>Tropika</vt:lpstr>
      <vt:lpstr>Calibri</vt:lpstr>
      <vt:lpstr>Arial</vt:lpstr>
      <vt:lpstr>OpenSymbol_r_1</vt:lpstr>
      <vt:lpstr>Times New Roman</vt:lpstr>
      <vt:lpstr>Arial,Sans-Serif</vt:lpstr>
      <vt:lpstr>Lucky Bones</vt:lpstr>
      <vt:lpstr>Trebuchet MS</vt:lpstr>
      <vt:lpstr>Roboto</vt:lpstr>
      <vt:lpstr>Carlito-Bold___1</vt:lpstr>
      <vt:lpstr>Aptos</vt:lpstr>
      <vt:lpstr>มอนตี้ Bold</vt:lpstr>
      <vt:lpstr>Wingdings</vt:lpstr>
      <vt:lpstr>Carlito_14_1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Groovy Retro Daily Agenda Presentation</dc:title>
  <dc:creator>Kayla Cordone</dc:creator>
  <cp:lastModifiedBy>Kayla Cordone</cp:lastModifiedBy>
  <cp:revision>3</cp:revision>
  <dcterms:created xsi:type="dcterms:W3CDTF">2006-08-16T00:00:00Z</dcterms:created>
  <dcterms:modified xsi:type="dcterms:W3CDTF">2025-02-21T21:26:57Z</dcterms:modified>
  <dc:identifier>DAGAREPO8iE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0x0101000F40BD307142FB4490AD51AF53CF868D</vt:lpwstr>
  </property>
</Properties>
</file>